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53"/>
  </p:notesMasterIdLst>
  <p:handoutMasterIdLst>
    <p:handoutMasterId r:id="rId54"/>
  </p:handoutMasterIdLst>
  <p:sldIdLst>
    <p:sldId id="363" r:id="rId3"/>
    <p:sldId id="336" r:id="rId4"/>
    <p:sldId id="380" r:id="rId5"/>
    <p:sldId id="367" r:id="rId6"/>
    <p:sldId id="383" r:id="rId7"/>
    <p:sldId id="412" r:id="rId8"/>
    <p:sldId id="413" r:id="rId9"/>
    <p:sldId id="351" r:id="rId10"/>
    <p:sldId id="368" r:id="rId11"/>
    <p:sldId id="420" r:id="rId12"/>
    <p:sldId id="400" r:id="rId13"/>
    <p:sldId id="421" r:id="rId14"/>
    <p:sldId id="414" r:id="rId15"/>
    <p:sldId id="382" r:id="rId16"/>
    <p:sldId id="357" r:id="rId17"/>
    <p:sldId id="370" r:id="rId18"/>
    <p:sldId id="354" r:id="rId19"/>
    <p:sldId id="355" r:id="rId20"/>
    <p:sldId id="371" r:id="rId21"/>
    <p:sldId id="356" r:id="rId22"/>
    <p:sldId id="411" r:id="rId23"/>
    <p:sldId id="422" r:id="rId24"/>
    <p:sldId id="423" r:id="rId25"/>
    <p:sldId id="424" r:id="rId26"/>
    <p:sldId id="425" r:id="rId27"/>
    <p:sldId id="426" r:id="rId28"/>
    <p:sldId id="451" r:id="rId29"/>
    <p:sldId id="427" r:id="rId30"/>
    <p:sldId id="428" r:id="rId31"/>
    <p:sldId id="429" r:id="rId32"/>
    <p:sldId id="430" r:id="rId33"/>
    <p:sldId id="431" r:id="rId34"/>
    <p:sldId id="432" r:id="rId35"/>
    <p:sldId id="433" r:id="rId36"/>
    <p:sldId id="452" r:id="rId37"/>
    <p:sldId id="434" r:id="rId38"/>
    <p:sldId id="435" r:id="rId39"/>
    <p:sldId id="436" r:id="rId40"/>
    <p:sldId id="438" r:id="rId41"/>
    <p:sldId id="439" r:id="rId42"/>
    <p:sldId id="440" r:id="rId43"/>
    <p:sldId id="441" r:id="rId44"/>
    <p:sldId id="442" r:id="rId45"/>
    <p:sldId id="443" r:id="rId46"/>
    <p:sldId id="445" r:id="rId47"/>
    <p:sldId id="446" r:id="rId48"/>
    <p:sldId id="447" r:id="rId49"/>
    <p:sldId id="448" r:id="rId50"/>
    <p:sldId id="449" r:id="rId51"/>
    <p:sldId id="359" r:id="rId52"/>
  </p:sldIdLst>
  <p:sldSz cx="12192000" cy="6858000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Aurelio da Silva Bulhões" initials="MAdSB" lastIdx="3" clrIdx="0">
    <p:extLst>
      <p:ext uri="{19B8F6BF-5375-455C-9EA6-DF929625EA0E}">
        <p15:presenceInfo xmlns:p15="http://schemas.microsoft.com/office/powerpoint/2012/main" userId="S-1-5-21-16402237-446971105-1029466667-666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4" autoAdjust="0"/>
    <p:restoredTop sz="94434" autoAdjust="0"/>
  </p:normalViewPr>
  <p:slideViewPr>
    <p:cSldViewPr snapToGrid="0">
      <p:cViewPr>
        <p:scale>
          <a:sx n="100" d="100"/>
          <a:sy n="100" d="100"/>
        </p:scale>
        <p:origin x="816" y="34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1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27T17:22:53.624" idx="3">
    <p:pos x="10" y="10"/>
    <p:text>Hospital Bartira Retirado. Descredenciado</p:text>
    <p:extLst>
      <p:ext uri="{C676402C-5697-4E1C-873F-D02D1690AC5C}">
        <p15:threadingInfo xmlns:p15="http://schemas.microsoft.com/office/powerpoint/2012/main" timeZoneBias="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902" cy="513484"/>
          </a:xfrm>
          <a:prstGeom prst="rect">
            <a:avLst/>
          </a:prstGeom>
        </p:spPr>
        <p:txBody>
          <a:bodyPr vert="horz" lIns="95027" tIns="47513" rIns="95027" bIns="4751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0788" y="2"/>
            <a:ext cx="3076902" cy="513484"/>
          </a:xfrm>
          <a:prstGeom prst="rect">
            <a:avLst/>
          </a:prstGeom>
        </p:spPr>
        <p:txBody>
          <a:bodyPr vert="horz" lIns="95027" tIns="47513" rIns="95027" bIns="47513" rtlCol="0"/>
          <a:lstStyle>
            <a:lvl1pPr algn="r">
              <a:defRPr sz="1200"/>
            </a:lvl1pPr>
          </a:lstStyle>
          <a:p>
            <a:fld id="{5C25B73B-CC0A-4276-BAA0-3CD0E5255DFD}" type="datetimeFigureOut">
              <a:rPr lang="pt-BR" smtClean="0"/>
              <a:pPr/>
              <a:t>02/06/2017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131"/>
            <a:ext cx="3076902" cy="513483"/>
          </a:xfrm>
          <a:prstGeom prst="rect">
            <a:avLst/>
          </a:prstGeom>
        </p:spPr>
        <p:txBody>
          <a:bodyPr vert="horz" lIns="95027" tIns="47513" rIns="95027" bIns="4751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0788" y="9721131"/>
            <a:ext cx="3076902" cy="513483"/>
          </a:xfrm>
          <a:prstGeom prst="rect">
            <a:avLst/>
          </a:prstGeom>
        </p:spPr>
        <p:txBody>
          <a:bodyPr vert="horz" lIns="95027" tIns="47513" rIns="95027" bIns="47513" rtlCol="0" anchor="b"/>
          <a:lstStyle>
            <a:lvl1pPr algn="r">
              <a:defRPr sz="1200"/>
            </a:lvl1pPr>
          </a:lstStyle>
          <a:p>
            <a:fld id="{7092ED2D-2C5C-4C92-9AFE-4210C6383A6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103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6902" cy="513484"/>
          </a:xfrm>
          <a:prstGeom prst="rect">
            <a:avLst/>
          </a:prstGeom>
        </p:spPr>
        <p:txBody>
          <a:bodyPr vert="horz" lIns="95027" tIns="47513" rIns="95027" bIns="4751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0788" y="2"/>
            <a:ext cx="3076902" cy="513484"/>
          </a:xfrm>
          <a:prstGeom prst="rect">
            <a:avLst/>
          </a:prstGeom>
        </p:spPr>
        <p:txBody>
          <a:bodyPr vert="horz" lIns="95027" tIns="47513" rIns="95027" bIns="47513" rtlCol="0"/>
          <a:lstStyle>
            <a:lvl1pPr algn="r">
              <a:defRPr sz="1200"/>
            </a:lvl1pPr>
          </a:lstStyle>
          <a:p>
            <a:fld id="{B801C00F-273E-4ECF-9185-F8B2CBF9236E}" type="datetimeFigureOut">
              <a:rPr lang="pt-BR" smtClean="0"/>
              <a:pPr/>
              <a:t>02/06/2017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27" tIns="47513" rIns="95027" bIns="47513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1" y="4926284"/>
            <a:ext cx="5679440" cy="4029003"/>
          </a:xfrm>
          <a:prstGeom prst="rect">
            <a:avLst/>
          </a:prstGeom>
        </p:spPr>
        <p:txBody>
          <a:bodyPr vert="horz" lIns="95027" tIns="47513" rIns="95027" bIns="47513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31"/>
            <a:ext cx="3076902" cy="513483"/>
          </a:xfrm>
          <a:prstGeom prst="rect">
            <a:avLst/>
          </a:prstGeom>
        </p:spPr>
        <p:txBody>
          <a:bodyPr vert="horz" lIns="95027" tIns="47513" rIns="95027" bIns="4751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0788" y="9721131"/>
            <a:ext cx="3076902" cy="513483"/>
          </a:xfrm>
          <a:prstGeom prst="rect">
            <a:avLst/>
          </a:prstGeom>
        </p:spPr>
        <p:txBody>
          <a:bodyPr vert="horz" lIns="95027" tIns="47513" rIns="95027" bIns="47513" rtlCol="0" anchor="b"/>
          <a:lstStyle>
            <a:lvl1pPr algn="r">
              <a:defRPr sz="1200"/>
            </a:lvl1pPr>
          </a:lstStyle>
          <a:p>
            <a:fld id="{CD482FAF-79B5-4708-A9A0-799145498D1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589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82FAF-79B5-4708-A9A0-799145498D19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94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82FAF-79B5-4708-A9A0-799145498D19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16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82FAF-79B5-4708-A9A0-799145498D19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87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03B07-42CD-4685-9736-6159CAE4C675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009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482FAF-79B5-4708-A9A0-799145498D19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53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9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6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6A23-43BC-4C0B-AF55-74CC2628CF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02/06/2017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8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6A23-43BC-4C0B-AF55-74CC2628CF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02/06/2017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09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5106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6"/>
          <p:cNvGraphicFramePr>
            <a:graphicFrameLocks noChangeAspect="1"/>
          </p:cNvGraphicFramePr>
          <p:nvPr/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8" name="Slide do think-cell" r:id="rId3" imgW="360" imgH="360" progId="TCLayout.ActiveDocument.1">
                  <p:embed/>
                </p:oleObj>
              </mc:Choice>
              <mc:Fallback>
                <p:oleObj name="Slide do think-cell" r:id="rId3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m 8" descr="TemplateGNDI_sem_logo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4288"/>
            <a:ext cx="12192000" cy="688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9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0085" y="549276"/>
            <a:ext cx="41275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7884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AFFB4-F489-4ECB-AA9B-463FCB8BA846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704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552F7-6DE1-4AE3-96BE-B54EC57DCF8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970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26FE1-62D3-4670-8798-FF4C2EA8FF3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18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0A011-F3A5-45B7-9F32-F04D70CF845B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899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C34BA-343A-403B-8F50-15B0D2A24C5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652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02782-D1C6-4E4D-B833-7A4807300F2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7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0" y="2774045"/>
            <a:ext cx="12192000" cy="654955"/>
          </a:xfrm>
        </p:spPr>
        <p:txBody>
          <a:bodyPr anchor="t"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Subcapa &lt;</a:t>
            </a:r>
            <a:r>
              <a:rPr lang="pt-BR" dirty="0" err="1" smtClean="0"/>
              <a:t>arial</a:t>
            </a:r>
            <a:r>
              <a:rPr lang="pt-BR" dirty="0" smtClean="0"/>
              <a:t> </a:t>
            </a:r>
            <a:r>
              <a:rPr lang="pt-BR" dirty="0" err="1" smtClean="0"/>
              <a:t>bold</a:t>
            </a:r>
            <a:r>
              <a:rPr lang="pt-BR" dirty="0" smtClean="0"/>
              <a:t> 40&gt;</a:t>
            </a:r>
            <a:endParaRPr lang="pt-BR" dirty="0"/>
          </a:p>
        </p:txBody>
      </p:sp>
      <p:sp>
        <p:nvSpPr>
          <p:cNvPr id="8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979714" y="3602038"/>
            <a:ext cx="10736036" cy="4066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Subtítulo &lt;</a:t>
            </a:r>
            <a:r>
              <a:rPr lang="pt-BR" dirty="0" err="1" smtClean="0"/>
              <a:t>arial</a:t>
            </a:r>
            <a:r>
              <a:rPr lang="pt-BR" dirty="0" smtClean="0"/>
              <a:t> regular 24&gt;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6660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3E633-2E93-4A29-9F7F-2F7D7DD2D13D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174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71535-8BA5-4F5A-A1D0-58C024BFFD5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806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F0711-1219-4920-B112-02B4A10A641B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76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527F7F-674F-407C-B1B0-32CEBD7D2CFB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054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64928A-7AA7-44F0-BEAB-7F095C27BDAF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151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48327-CD64-4D39-98F3-618A6B31320C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441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2F16641-AD3C-470D-9171-1B2B639FB21B}" type="datetimeFigureOut">
              <a:rPr lang="pt-BR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02/06/2017</a:t>
            </a:fld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AA1CB-7D77-4AC4-AC48-02442EDAB49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350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AF6A23-43BC-4C0B-AF55-74CC2628CF4F}" type="datetimeFigureOut">
              <a:rPr lang="pt-BR" smtClean="0"/>
              <a:pPr/>
              <a:t>02/06/2017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3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9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6A23-43BC-4C0B-AF55-74CC2628CF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02/06/2017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5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76311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76311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6A23-43BC-4C0B-AF55-74CC2628CF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02/06/2017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0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65787"/>
            <a:ext cx="932682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718271"/>
            <a:ext cx="5386917" cy="639763"/>
          </a:xfrm>
        </p:spPr>
        <p:txBody>
          <a:bodyPr anchor="ctr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358032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718271"/>
            <a:ext cx="5389033" cy="639763"/>
          </a:xfrm>
        </p:spPr>
        <p:txBody>
          <a:bodyPr anchor="ctr">
            <a:no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358032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6A23-43BC-4C0B-AF55-74CC2628CF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02/06/2017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1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6A23-43BC-4C0B-AF55-74CC2628CF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02/06/2017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0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6A23-43BC-4C0B-AF55-74CC2628CF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02/06/2017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6A23-43BC-4C0B-AF55-74CC2628CF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02/06/2017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5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6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365787"/>
            <a:ext cx="93268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Título &lt;</a:t>
            </a:r>
            <a:r>
              <a:rPr lang="pt-BR" dirty="0" err="1" smtClean="0"/>
              <a:t>arial</a:t>
            </a:r>
            <a:r>
              <a:rPr lang="pt-BR" dirty="0" smtClean="0"/>
              <a:t> negrito 28&gt;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Texto &lt;</a:t>
            </a:r>
            <a:r>
              <a:rPr lang="pt-BR" dirty="0" err="1" smtClean="0"/>
              <a:t>Arial</a:t>
            </a:r>
            <a:r>
              <a:rPr lang="pt-BR" dirty="0" smtClean="0"/>
              <a:t> 26&gt; 26Clique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F6A23-43BC-4C0B-AF55-74CC2628CF4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02/06/2017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34E24-A34D-4BCC-B047-7F76ABFC870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1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3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spcBef>
          <a:spcPct val="0"/>
        </a:spcBef>
        <a:buNone/>
        <a:defRPr sz="40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None/>
        <a:defRPr sz="3467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47"/>
          <p:cNvGraphicFramePr>
            <a:graphicFrameLocks noChangeAspect="1"/>
          </p:cNvGraphicFramePr>
          <p:nvPr/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" name="Slide do think-cell" r:id="rId17" imgW="360" imgH="360" progId="TCLayout.ActiveDocument.1">
                  <p:embed/>
                </p:oleObj>
              </mc:Choice>
              <mc:Fallback>
                <p:oleObj name="Slide do think-cell" r:id="rId17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0117" y="941388"/>
            <a:ext cx="11173883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68152" y="6648450"/>
            <a:ext cx="21159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kumimoji="1" sz="1000" b="1">
                <a:solidFill>
                  <a:srgbClr val="FF9900"/>
                </a:solidFill>
                <a:ea typeface="ＭＳ Ｐゴシック" pitchFamily="34" charset="-128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4B0408-BAAB-417C-BAA7-3E08AFD3A96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altLang="en-US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7418" y="225425"/>
            <a:ext cx="1039283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030" name="Imagem 6" descr="TemplateGNDI_sem_logo.jpg"/>
          <p:cNvPicPr>
            <a:picLocks noChangeAspect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14288"/>
            <a:ext cx="12192000" cy="688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001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9900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9900"/>
          </a:solidFill>
          <a:latin typeface="Arial" charset="0"/>
          <a:ea typeface="ＭＳ Ｐゴシック" pitchFamily="34" charset="-128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9900"/>
          </a:solidFill>
          <a:latin typeface="Arial" charset="0"/>
          <a:ea typeface="ＭＳ Ｐゴシック" pitchFamily="34" charset="-128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9900"/>
          </a:solidFill>
          <a:latin typeface="Arial" charset="0"/>
          <a:ea typeface="ＭＳ Ｐゴシック" pitchFamily="34" charset="-128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9900"/>
          </a:solidFill>
          <a:latin typeface="Arial" charset="0"/>
          <a:ea typeface="ＭＳ Ｐゴシック" pitchFamily="34" charset="-128"/>
          <a:cs typeface="Times New Roman" pitchFamily="18" charset="0"/>
        </a:defRPr>
      </a:lvl5pPr>
      <a:lvl6pPr marL="410291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9900"/>
          </a:solidFill>
          <a:latin typeface="Arial" charset="0"/>
          <a:cs typeface="Times New Roman" pitchFamily="18" charset="0"/>
        </a:defRPr>
      </a:lvl6pPr>
      <a:lvl7pPr marL="820583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9900"/>
          </a:solidFill>
          <a:latin typeface="Arial" charset="0"/>
          <a:cs typeface="Times New Roman" pitchFamily="18" charset="0"/>
        </a:defRPr>
      </a:lvl7pPr>
      <a:lvl8pPr marL="1230874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9900"/>
          </a:solidFill>
          <a:latin typeface="Arial" charset="0"/>
          <a:cs typeface="Times New Roman" pitchFamily="18" charset="0"/>
        </a:defRPr>
      </a:lvl8pPr>
      <a:lvl9pPr marL="1641165"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FF9900"/>
          </a:solidFill>
          <a:latin typeface="Arial" charset="0"/>
          <a:cs typeface="Times New Roman" pitchFamily="18" charset="0"/>
        </a:defRPr>
      </a:lvl9pPr>
    </p:titleStyle>
    <p:bodyStyle>
      <a:lvl1pPr marL="306388" indent="-306388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Clr>
          <a:srgbClr val="336699"/>
        </a:buClr>
        <a:buFont typeface="Wingdings 3" pitchFamily="18" charset="2"/>
        <a:buChar char="•"/>
        <a:defRPr sz="1400" b="1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303213" indent="-200025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Clr>
          <a:srgbClr val="336699"/>
        </a:buClr>
        <a:buSzPct val="120000"/>
        <a:buFont typeface="Wingdings" pitchFamily="2" charset="2"/>
        <a:buBlip>
          <a:blip r:embed="rId20"/>
        </a:buBlip>
        <a:defRPr sz="14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665163" indent="-201613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Clr>
          <a:srgbClr val="FF9900"/>
        </a:buClr>
        <a:buSzPct val="130000"/>
        <a:buFont typeface="Arial" pitchFamily="34" charset="0"/>
        <a:buChar char="–"/>
        <a:defRPr sz="13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971550" indent="-15240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3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467446" indent="-227940" algn="l" defTabSz="914608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877737" indent="-227940" algn="l" defTabSz="914608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288029" indent="-227940" algn="l" defTabSz="914608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698320" indent="-227940" algn="l" defTabSz="914608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8205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11" Type="http://schemas.openxmlformats.org/officeDocument/2006/relationships/comments" Target="../comments/comment1.xml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gndi.com.br/interclube" TargetMode="External"/><Relationship Id="rId4" Type="http://schemas.openxmlformats.org/officeDocument/2006/relationships/image" Target="../media/image1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jpeg"/><Relationship Id="rId18" Type="http://schemas.openxmlformats.org/officeDocument/2006/relationships/image" Target="../media/image157.png"/><Relationship Id="rId3" Type="http://schemas.openxmlformats.org/officeDocument/2006/relationships/image" Target="../media/image142.jpeg"/><Relationship Id="rId21" Type="http://schemas.openxmlformats.org/officeDocument/2006/relationships/image" Target="../media/image160.png"/><Relationship Id="rId7" Type="http://schemas.openxmlformats.org/officeDocument/2006/relationships/image" Target="../media/image146.jpeg"/><Relationship Id="rId12" Type="http://schemas.openxmlformats.org/officeDocument/2006/relationships/image" Target="../media/image151.jpeg"/><Relationship Id="rId17" Type="http://schemas.openxmlformats.org/officeDocument/2006/relationships/image" Target="../media/image156.jpeg"/><Relationship Id="rId25" Type="http://schemas.openxmlformats.org/officeDocument/2006/relationships/image" Target="../media/image164.png"/><Relationship Id="rId2" Type="http://schemas.openxmlformats.org/officeDocument/2006/relationships/image" Target="../media/image141.jpeg"/><Relationship Id="rId16" Type="http://schemas.openxmlformats.org/officeDocument/2006/relationships/image" Target="../media/image155.jpe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jpeg"/><Relationship Id="rId11" Type="http://schemas.openxmlformats.org/officeDocument/2006/relationships/image" Target="../media/image150.png"/><Relationship Id="rId24" Type="http://schemas.openxmlformats.org/officeDocument/2006/relationships/image" Target="../media/image163.jpeg"/><Relationship Id="rId5" Type="http://schemas.openxmlformats.org/officeDocument/2006/relationships/image" Target="../media/image144.jpeg"/><Relationship Id="rId15" Type="http://schemas.openxmlformats.org/officeDocument/2006/relationships/image" Target="../media/image154.jpeg"/><Relationship Id="rId23" Type="http://schemas.openxmlformats.org/officeDocument/2006/relationships/image" Target="../media/image162.jpeg"/><Relationship Id="rId10" Type="http://schemas.openxmlformats.org/officeDocument/2006/relationships/image" Target="../media/image149.jpeg"/><Relationship Id="rId19" Type="http://schemas.openxmlformats.org/officeDocument/2006/relationships/image" Target="../media/image158.png"/><Relationship Id="rId4" Type="http://schemas.openxmlformats.org/officeDocument/2006/relationships/image" Target="../media/image143.jpeg"/><Relationship Id="rId9" Type="http://schemas.openxmlformats.org/officeDocument/2006/relationships/image" Target="../media/image148.png"/><Relationship Id="rId14" Type="http://schemas.openxmlformats.org/officeDocument/2006/relationships/image" Target="../media/image153.jpeg"/><Relationship Id="rId22" Type="http://schemas.openxmlformats.org/officeDocument/2006/relationships/image" Target="../media/image1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17.jpeg"/><Relationship Id="rId21" Type="http://schemas.openxmlformats.org/officeDocument/2006/relationships/slide" Target="slide5.xml"/><Relationship Id="rId7" Type="http://schemas.openxmlformats.org/officeDocument/2006/relationships/image" Target="../media/image21.wmf"/><Relationship Id="rId12" Type="http://schemas.openxmlformats.org/officeDocument/2006/relationships/image" Target="../media/image16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9.jpeg"/><Relationship Id="rId15" Type="http://schemas.openxmlformats.org/officeDocument/2006/relationships/image" Target="../media/image25.png"/><Relationship Id="rId10" Type="http://schemas.openxmlformats.org/officeDocument/2006/relationships/image" Target="../media/image15.png"/><Relationship Id="rId19" Type="http://schemas.openxmlformats.org/officeDocument/2006/relationships/image" Target="../media/image29.jpeg"/><Relationship Id="rId4" Type="http://schemas.openxmlformats.org/officeDocument/2006/relationships/image" Target="../media/image18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4.png"/><Relationship Id="rId22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ndi.com.br/web/guest/home?p_p_auth=TgyHDNMG&amp;p_p_id=49&amp;p_p_lifecycle=1&amp;p_p_state=normal&amp;p_p_mode=view&amp;_49_struts_action=/my_sites/view&amp;_49_groupId=20182&amp;_49_privateLayout=false" TargetMode="External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channel/UCsQbqbLY-uvbXSCXinr5imA" TargetMode="Externa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jpe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jpeg"/><Relationship Id="rId21" Type="http://schemas.openxmlformats.org/officeDocument/2006/relationships/image" Target="../media/image55.jpeg"/><Relationship Id="rId34" Type="http://schemas.openxmlformats.org/officeDocument/2006/relationships/image" Target="../media/image68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5" Type="http://schemas.openxmlformats.org/officeDocument/2006/relationships/image" Target="../media/image59.jpeg"/><Relationship Id="rId33" Type="http://schemas.openxmlformats.org/officeDocument/2006/relationships/image" Target="../media/image67.jp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gif"/><Relationship Id="rId5" Type="http://schemas.openxmlformats.org/officeDocument/2006/relationships/image" Target="../media/image39.png"/><Relationship Id="rId15" Type="http://schemas.openxmlformats.org/officeDocument/2006/relationships/image" Target="../media/image49.jpe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gif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jpeg"/><Relationship Id="rId27" Type="http://schemas.openxmlformats.org/officeDocument/2006/relationships/image" Target="../media/image61.jpe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8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5.jpeg"/><Relationship Id="rId26" Type="http://schemas.openxmlformats.org/officeDocument/2006/relationships/image" Target="../media/image93.gif"/><Relationship Id="rId21" Type="http://schemas.openxmlformats.org/officeDocument/2006/relationships/image" Target="../media/image88.jpeg"/><Relationship Id="rId34" Type="http://schemas.openxmlformats.org/officeDocument/2006/relationships/image" Target="../media/image101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5" Type="http://schemas.openxmlformats.org/officeDocument/2006/relationships/image" Target="../media/image72.jpe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10" Type="http://schemas.openxmlformats.org/officeDocument/2006/relationships/image" Target="../media/image77.png"/><Relationship Id="rId19" Type="http://schemas.openxmlformats.org/officeDocument/2006/relationships/image" Target="../media/image86.jpeg"/><Relationship Id="rId31" Type="http://schemas.openxmlformats.org/officeDocument/2006/relationships/image" Target="../media/image98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Relationship Id="rId27" Type="http://schemas.openxmlformats.org/officeDocument/2006/relationships/image" Target="../media/image94.png"/><Relationship Id="rId30" Type="http://schemas.openxmlformats.org/officeDocument/2006/relationships/image" Target="../media/image97.jpeg"/><Relationship Id="rId35" Type="http://schemas.openxmlformats.org/officeDocument/2006/relationships/image" Target="../media/image102.png"/><Relationship Id="rId8" Type="http://schemas.openxmlformats.org/officeDocument/2006/relationships/image" Target="../media/image75.jpeg"/><Relationship Id="rId3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61851" y="5126852"/>
            <a:ext cx="11286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INSTITUCIONAL DO </a:t>
            </a:r>
            <a:b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NOTREDAME INTERMÉDICA</a:t>
            </a:r>
            <a:endParaRPr 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411967" y="6142515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Atualizada em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Novembro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2016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47725" y="2923065"/>
            <a:ext cx="3599565" cy="59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VIGÊNCIA: 01/06/2017</a:t>
            </a:r>
            <a:endParaRPr lang="pt-BR" sz="3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o 40"/>
          <p:cNvGrpSpPr/>
          <p:nvPr/>
        </p:nvGrpSpPr>
        <p:grpSpPr>
          <a:xfrm>
            <a:off x="459064" y="2003835"/>
            <a:ext cx="10548570" cy="3752516"/>
            <a:chOff x="265404" y="1641489"/>
            <a:chExt cx="11722069" cy="4169973"/>
          </a:xfrm>
        </p:grpSpPr>
        <p:pic>
          <p:nvPicPr>
            <p:cNvPr id="14" name="Picture 8" descr="Z:\2015\Intermédica\São Paulo\Deaca\INAUGURAÇÃO CC GUARULHOS II\Fotos Inauguração\_MG_0906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396" r="2072"/>
            <a:stretch/>
          </p:blipFill>
          <p:spPr bwMode="auto">
            <a:xfrm>
              <a:off x="265404" y="1641489"/>
              <a:ext cx="5795449" cy="41297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Picture 9" descr="Z:\2015\Intermédica\São Paulo\Deaca\INAUGURAÇÃO CC GUARULHOS II\Fotos Inauguração\_MG_0856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7537"/>
            <a:stretch/>
          </p:blipFill>
          <p:spPr bwMode="auto">
            <a:xfrm>
              <a:off x="6348387" y="3858384"/>
              <a:ext cx="2709474" cy="19530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10" descr="Z:\2015\Intermédica\São Paulo\Deaca\INAUGURAÇÃO CC GUARULHOS II\Fotos Inauguração\_MG_0873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9196" r="-155"/>
            <a:stretch/>
          </p:blipFill>
          <p:spPr bwMode="auto">
            <a:xfrm>
              <a:off x="6397026" y="1671554"/>
              <a:ext cx="2665378" cy="19530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11" descr="Z:\2015\Intermédica\São Paulo\Deaca\INAUGURAÇÃO CC GUARULHOS II\Fotos Inauguração\_MG_0883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6402" t="2155" r="3615"/>
            <a:stretch/>
          </p:blipFill>
          <p:spPr bwMode="auto">
            <a:xfrm>
              <a:off x="9305745" y="1671554"/>
              <a:ext cx="2645774" cy="19110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8" name="Imagem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4" t="6343" r="11689" b="8927"/>
            <a:stretch/>
          </p:blipFill>
          <p:spPr>
            <a:xfrm>
              <a:off x="9305745" y="3845173"/>
              <a:ext cx="2681728" cy="19662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Grupo 1"/>
          <p:cNvGrpSpPr/>
          <p:nvPr/>
        </p:nvGrpSpPr>
        <p:grpSpPr>
          <a:xfrm>
            <a:off x="332040" y="6230497"/>
            <a:ext cx="11550204" cy="332912"/>
            <a:chOff x="332040" y="6117282"/>
            <a:chExt cx="11550204" cy="332912"/>
          </a:xfrm>
        </p:grpSpPr>
        <p:sp>
          <p:nvSpPr>
            <p:cNvPr id="29" name="Retângulo 28"/>
            <p:cNvSpPr/>
            <p:nvPr/>
          </p:nvSpPr>
          <p:spPr>
            <a:xfrm>
              <a:off x="332040" y="6117282"/>
              <a:ext cx="11550204" cy="332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5000"/>
                </a:lnSpc>
                <a:spcBef>
                  <a:spcPct val="0"/>
                </a:spcBef>
              </a:pPr>
              <a:r>
                <a:rPr lang="pt-BR" altLang="pt-BR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São Paulo e Grande São </a:t>
              </a:r>
              <a:r>
                <a:rPr lang="pt-BR" altLang="pt-BR" sz="16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Paulo           Baixada Santista           Jundiaí          Sorocaba         Campinas         Rio </a:t>
              </a:r>
              <a:r>
                <a:rPr lang="pt-BR" altLang="pt-BR" sz="1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Janeiro</a:t>
              </a:r>
            </a:p>
          </p:txBody>
        </p:sp>
        <p:sp>
          <p:nvSpPr>
            <p:cNvPr id="30" name="Elipse 29"/>
            <p:cNvSpPr/>
            <p:nvPr/>
          </p:nvSpPr>
          <p:spPr>
            <a:xfrm flipH="1">
              <a:off x="3486573" y="6238905"/>
              <a:ext cx="117215" cy="11721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 flipH="1">
              <a:off x="5635444" y="6221486"/>
              <a:ext cx="117215" cy="11721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2" name="Elipse 31"/>
            <p:cNvSpPr/>
            <p:nvPr/>
          </p:nvSpPr>
          <p:spPr>
            <a:xfrm flipH="1">
              <a:off x="6919762" y="6247612"/>
              <a:ext cx="117215" cy="11721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3" name="Elipse 32"/>
            <p:cNvSpPr/>
            <p:nvPr/>
          </p:nvSpPr>
          <p:spPr>
            <a:xfrm flipH="1">
              <a:off x="8326469" y="6247612"/>
              <a:ext cx="117215" cy="11721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4" name="Elipse 33"/>
            <p:cNvSpPr/>
            <p:nvPr/>
          </p:nvSpPr>
          <p:spPr>
            <a:xfrm flipH="1">
              <a:off x="9747277" y="6237583"/>
              <a:ext cx="117215" cy="11721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39" name="Retângulo 38"/>
          <p:cNvSpPr/>
          <p:nvPr/>
        </p:nvSpPr>
        <p:spPr>
          <a:xfrm>
            <a:off x="529311" y="2066567"/>
            <a:ext cx="1814129" cy="16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Clínico Guarulhos II</a:t>
            </a:r>
            <a:endParaRPr lang="pt-BR" altLang="pt-BR" sz="1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47473" y="265646"/>
            <a:ext cx="25779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</a:t>
            </a:r>
            <a:r>
              <a:rPr lang="pt-BR" sz="3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Própria</a:t>
            </a:r>
            <a:endParaRPr lang="pt-BR" sz="30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82309" y="915860"/>
            <a:ext cx="2222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Clínicos</a:t>
            </a:r>
            <a:endParaRPr lang="pt-BR" sz="2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64891" y="1345681"/>
            <a:ext cx="11408228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pt-B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Prontos-Socorros       11 Hospitais        8 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Maternidades </a:t>
            </a:r>
            <a:r>
              <a:rPr lang="pt-B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integradas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       59 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Centros </a:t>
            </a:r>
            <a:r>
              <a:rPr lang="pt-B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Clínicos       9 </a:t>
            </a:r>
            <a:r>
              <a:rPr lang="pt-B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Unidades de Medicina Preventiva</a:t>
            </a:r>
          </a:p>
        </p:txBody>
      </p:sp>
      <p:sp>
        <p:nvSpPr>
          <p:cNvPr id="35" name="Elipse 34"/>
          <p:cNvSpPr/>
          <p:nvPr/>
        </p:nvSpPr>
        <p:spPr>
          <a:xfrm flipH="1">
            <a:off x="2208807" y="1517905"/>
            <a:ext cx="117215" cy="11721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6" name="Elipse 35"/>
          <p:cNvSpPr/>
          <p:nvPr/>
        </p:nvSpPr>
        <p:spPr>
          <a:xfrm flipH="1">
            <a:off x="3545180" y="1517905"/>
            <a:ext cx="117215" cy="11721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7" name="Elipse 36"/>
          <p:cNvSpPr/>
          <p:nvPr/>
        </p:nvSpPr>
        <p:spPr>
          <a:xfrm flipH="1">
            <a:off x="6031116" y="1517905"/>
            <a:ext cx="117215" cy="11721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0" name="Elipse 39"/>
          <p:cNvSpPr/>
          <p:nvPr/>
        </p:nvSpPr>
        <p:spPr>
          <a:xfrm flipH="1">
            <a:off x="7951057" y="1517905"/>
            <a:ext cx="117215" cy="11721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7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ChangeArrowheads="1"/>
          </p:cNvSpPr>
          <p:nvPr/>
        </p:nvSpPr>
        <p:spPr bwMode="auto">
          <a:xfrm>
            <a:off x="3316819" y="5384800"/>
            <a:ext cx="2779181" cy="1000262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 anchor="ctr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BAIXADA SANTISTA</a:t>
            </a:r>
          </a:p>
          <a:p>
            <a:pPr eaLnBrk="1" hangingPunct="1"/>
            <a:endParaRPr lang="pt-BR" altLang="pt-BR" sz="4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C.C. Frei Galvão Santos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Frei Galvão Guarujá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Frei Galvão </a:t>
            </a:r>
            <a:r>
              <a:rPr lang="pt-BR" altLang="pt-BR" sz="1100" b="1" dirty="0" err="1" smtClean="0">
                <a:solidFill>
                  <a:srgbClr val="4D4D4D"/>
                </a:solidFill>
              </a:rPr>
              <a:t>S.Vicente</a:t>
            </a:r>
            <a:endParaRPr lang="pt-BR" altLang="pt-BR" sz="1100" b="1" dirty="0">
              <a:solidFill>
                <a:srgbClr val="4D4D4D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</a:t>
            </a:r>
            <a:r>
              <a:rPr lang="pt-BR" altLang="pt-BR" sz="1100" b="1" dirty="0" err="1">
                <a:solidFill>
                  <a:srgbClr val="4D4D4D"/>
                </a:solidFill>
              </a:rPr>
              <a:t>Qualivida</a:t>
            </a:r>
            <a:r>
              <a:rPr lang="pt-BR" altLang="pt-BR" sz="1100" b="1" dirty="0">
                <a:solidFill>
                  <a:srgbClr val="4D4D4D"/>
                </a:solidFill>
              </a:rPr>
              <a:t>  - Santos</a:t>
            </a:r>
          </a:p>
        </p:txBody>
      </p:sp>
      <p:sp>
        <p:nvSpPr>
          <p:cNvPr id="21507" name="Rectangle 13"/>
          <p:cNvSpPr>
            <a:spLocks noChangeArrowheads="1"/>
          </p:cNvSpPr>
          <p:nvPr/>
        </p:nvSpPr>
        <p:spPr bwMode="auto">
          <a:xfrm>
            <a:off x="3316819" y="1600200"/>
            <a:ext cx="2874432" cy="1677370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 anchor="ctr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GRANDE SÃO PAULO</a:t>
            </a:r>
          </a:p>
          <a:p>
            <a:pPr eaLnBrk="1" hangingPunct="1"/>
            <a:endParaRPr lang="pt-BR" altLang="pt-BR" sz="4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C.C. </a:t>
            </a:r>
            <a:r>
              <a:rPr lang="pt-BR" altLang="pt-B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Alphaville</a:t>
            </a:r>
            <a:endParaRPr lang="pt-BR" alt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Caieiras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Carapicuíba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 smtClean="0">
                <a:solidFill>
                  <a:srgbClr val="4D4D4D"/>
                </a:solidFill>
              </a:rPr>
              <a:t>C.C</a:t>
            </a:r>
            <a:r>
              <a:rPr lang="pt-BR" altLang="pt-BR" sz="1100" b="1" dirty="0">
                <a:solidFill>
                  <a:srgbClr val="4D4D4D"/>
                </a:solidFill>
              </a:rPr>
              <a:t>. Guarulhos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Guarulhos II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Osasco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Taboão da Serra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</a:t>
            </a:r>
            <a:r>
              <a:rPr lang="pt-BR" altLang="pt-BR" sz="1100" b="1" dirty="0" err="1">
                <a:solidFill>
                  <a:srgbClr val="4D4D4D"/>
                </a:solidFill>
              </a:rPr>
              <a:t>Itapevi</a:t>
            </a:r>
            <a:endParaRPr lang="pt-BR" altLang="pt-BR" sz="1100" b="1" dirty="0">
              <a:solidFill>
                <a:srgbClr val="4D4D4D"/>
              </a:solidFill>
            </a:endParaRPr>
          </a:p>
        </p:txBody>
      </p:sp>
      <p:sp>
        <p:nvSpPr>
          <p:cNvPr id="21508" name="Rectangle 14"/>
          <p:cNvSpPr>
            <a:spLocks noChangeArrowheads="1"/>
          </p:cNvSpPr>
          <p:nvPr/>
        </p:nvSpPr>
        <p:spPr bwMode="auto">
          <a:xfrm>
            <a:off x="3316819" y="3576639"/>
            <a:ext cx="2874432" cy="1508093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 anchor="ctr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ABCDMR</a:t>
            </a:r>
          </a:p>
          <a:p>
            <a:pPr eaLnBrk="1" hangingPunct="1"/>
            <a:r>
              <a:rPr lang="pt-BR" altLang="pt-BR" sz="400" b="1" dirty="0">
                <a:solidFill>
                  <a:srgbClr val="F37625"/>
                </a:solidFill>
              </a:rPr>
              <a:t> </a:t>
            </a:r>
            <a:endParaRPr lang="en-US" altLang="pt-BR" sz="400" b="1" dirty="0">
              <a:solidFill>
                <a:srgbClr val="5F5F5F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altLang="pt-BR" sz="1100" b="1" dirty="0">
                <a:solidFill>
                  <a:srgbClr val="5F5F5F"/>
                </a:solidFill>
              </a:rPr>
              <a:t> </a:t>
            </a:r>
            <a:r>
              <a:rPr lang="en-US" altLang="pt-BR" sz="1100" b="1" dirty="0" err="1">
                <a:solidFill>
                  <a:srgbClr val="4D4D4D"/>
                </a:solidFill>
              </a:rPr>
              <a:t>Qualivida</a:t>
            </a:r>
            <a:r>
              <a:rPr lang="en-US" altLang="pt-BR" sz="1100" b="1" dirty="0">
                <a:solidFill>
                  <a:srgbClr val="4D4D4D"/>
                </a:solidFill>
              </a:rPr>
              <a:t>/Case – </a:t>
            </a:r>
            <a:r>
              <a:rPr lang="en-US" altLang="pt-BR" sz="1100" b="1" dirty="0" smtClean="0">
                <a:solidFill>
                  <a:srgbClr val="4D4D4D"/>
                </a:solidFill>
              </a:rPr>
              <a:t>S.B.C</a:t>
            </a:r>
            <a:r>
              <a:rPr lang="pt-BR" altLang="pt-BR" sz="1100" b="1" dirty="0" smtClean="0">
                <a:solidFill>
                  <a:srgbClr val="4D4D4D"/>
                </a:solidFill>
              </a:rPr>
              <a:t> </a:t>
            </a:r>
            <a:endParaRPr lang="pt-BR" altLang="pt-BR" sz="1100" b="1" dirty="0">
              <a:solidFill>
                <a:srgbClr val="4D4D4D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Santo André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Diadema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Mauá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Ribeirão Pires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São Bernardo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São Caetano</a:t>
            </a:r>
          </a:p>
        </p:txBody>
      </p:sp>
      <p:sp>
        <p:nvSpPr>
          <p:cNvPr id="29707" name="Text Box 15"/>
          <p:cNvSpPr txBox="1">
            <a:spLocks noChangeArrowheads="1"/>
          </p:cNvSpPr>
          <p:nvPr/>
        </p:nvSpPr>
        <p:spPr bwMode="auto">
          <a:xfrm>
            <a:off x="6358491" y="1600201"/>
            <a:ext cx="2880781" cy="1738313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  <a:extLst/>
        </p:spPr>
        <p:txBody>
          <a:bodyPr wrap="square" lIns="91428" tIns="45714" rIns="91428" bIns="45714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100" b="1" dirty="0" smtClean="0">
                <a:solidFill>
                  <a:srgbClr val="F37625"/>
                </a:solidFill>
              </a:rPr>
              <a:t>GRANDE JUNDIAÍ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4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1100" b="1" dirty="0" smtClean="0">
                <a:solidFill>
                  <a:srgbClr val="333333"/>
                </a:solidFill>
              </a:rPr>
              <a:t> </a:t>
            </a:r>
            <a:r>
              <a:rPr lang="pt-BR" altLang="pt-BR" sz="1100" b="1" dirty="0" smtClean="0">
                <a:solidFill>
                  <a:schemeClr val="bg2">
                    <a:lumMod val="75000"/>
                  </a:schemeClr>
                </a:solidFill>
              </a:rPr>
              <a:t>Case/</a:t>
            </a:r>
            <a:r>
              <a:rPr lang="pt-BR" altLang="pt-BR" sz="1100" b="1" dirty="0" err="1" smtClean="0">
                <a:solidFill>
                  <a:schemeClr val="bg2">
                    <a:lumMod val="75000"/>
                  </a:schemeClr>
                </a:solidFill>
              </a:rPr>
              <a:t>Qualivida</a:t>
            </a:r>
            <a:r>
              <a:rPr lang="pt-BR" altLang="pt-BR" sz="1100" b="1" dirty="0" smtClean="0">
                <a:solidFill>
                  <a:schemeClr val="bg2">
                    <a:lumMod val="75000"/>
                  </a:schemeClr>
                </a:solidFill>
              </a:rPr>
              <a:t> - Jundiaí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pt-BR" sz="1100" b="1" dirty="0" smtClean="0">
                <a:solidFill>
                  <a:srgbClr val="4D4D4D"/>
                </a:solidFill>
              </a:rPr>
              <a:t> C.C. </a:t>
            </a:r>
            <a:r>
              <a:rPr lang="en-US" altLang="pt-BR" sz="1100" b="1" dirty="0" err="1" smtClean="0">
                <a:solidFill>
                  <a:srgbClr val="4D4D4D"/>
                </a:solidFill>
              </a:rPr>
              <a:t>Executivo</a:t>
            </a:r>
            <a:r>
              <a:rPr lang="en-US" altLang="pt-BR" sz="1100" b="1" dirty="0" smtClean="0">
                <a:solidFill>
                  <a:srgbClr val="4D4D4D"/>
                </a:solidFill>
              </a:rPr>
              <a:t> - </a:t>
            </a:r>
            <a:r>
              <a:rPr lang="en-US" altLang="pt-BR" sz="1100" b="1" dirty="0" err="1" smtClean="0">
                <a:solidFill>
                  <a:srgbClr val="4D4D4D"/>
                </a:solidFill>
              </a:rPr>
              <a:t>Jundiaí</a:t>
            </a:r>
            <a:endParaRPr lang="pt-BR" altLang="pt-BR" sz="1100" b="1" dirty="0" smtClean="0">
              <a:solidFill>
                <a:srgbClr val="4D4D4D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1100" b="1" i="1" dirty="0" smtClean="0">
                <a:solidFill>
                  <a:srgbClr val="4D4D4D"/>
                </a:solidFill>
              </a:rPr>
              <a:t> </a:t>
            </a:r>
            <a:r>
              <a:rPr lang="pt-BR" altLang="pt-BR" sz="1100" b="1" dirty="0" smtClean="0">
                <a:solidFill>
                  <a:srgbClr val="4D4D4D"/>
                </a:solidFill>
              </a:rPr>
              <a:t>C.C Rosário - Jundiaí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1100" b="1" dirty="0" smtClean="0">
                <a:solidFill>
                  <a:srgbClr val="4D4D4D"/>
                </a:solidFill>
              </a:rPr>
              <a:t> C.C. Pediatria – Jundiaí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1100" b="1" dirty="0" smtClean="0">
                <a:solidFill>
                  <a:srgbClr val="4D4D4D"/>
                </a:solidFill>
              </a:rPr>
              <a:t> C.C. Polvilho - Cajamar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1100" b="1" dirty="0" smtClean="0">
                <a:solidFill>
                  <a:srgbClr val="4D4D4D"/>
                </a:solidFill>
              </a:rPr>
              <a:t> C.C. Campo Limpo Paulista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t-BR" altLang="pt-BR" sz="1100" b="1" dirty="0" smtClean="0">
                <a:solidFill>
                  <a:srgbClr val="4D4D4D"/>
                </a:solidFill>
              </a:rPr>
              <a:t> C.C. Várzea Paulista</a:t>
            </a:r>
            <a:endParaRPr lang="en-US" altLang="pt-BR" sz="1100" b="1" dirty="0" smtClean="0">
              <a:solidFill>
                <a:srgbClr val="4D4D4D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pt-BR" sz="1100" b="1" dirty="0" smtClean="0">
                <a:solidFill>
                  <a:srgbClr val="4D4D4D"/>
                </a:solidFill>
              </a:rPr>
              <a:t> C.C. </a:t>
            </a:r>
            <a:r>
              <a:rPr lang="en-US" altLang="pt-BR" sz="1100" b="1" dirty="0" err="1" smtClean="0">
                <a:solidFill>
                  <a:srgbClr val="4D4D4D"/>
                </a:solidFill>
              </a:rPr>
              <a:t>Prudente</a:t>
            </a:r>
            <a:r>
              <a:rPr lang="en-US" altLang="pt-BR" sz="1100" b="1" dirty="0" smtClean="0">
                <a:solidFill>
                  <a:srgbClr val="4D4D4D"/>
                </a:solidFill>
              </a:rPr>
              <a:t> de </a:t>
            </a:r>
            <a:r>
              <a:rPr lang="en-US" altLang="pt-BR" sz="1100" b="1" dirty="0" err="1" smtClean="0">
                <a:solidFill>
                  <a:srgbClr val="4D4D4D"/>
                </a:solidFill>
              </a:rPr>
              <a:t>Moraes</a:t>
            </a:r>
            <a:endParaRPr lang="pt-BR" altLang="pt-BR" sz="1100" b="1" dirty="0" smtClean="0">
              <a:solidFill>
                <a:srgbClr val="4D4D4D"/>
              </a:solidFill>
            </a:endParaRPr>
          </a:p>
        </p:txBody>
      </p:sp>
      <p:sp>
        <p:nvSpPr>
          <p:cNvPr id="21510" name="Text Box 16"/>
          <p:cNvSpPr txBox="1">
            <a:spLocks noChangeArrowheads="1"/>
          </p:cNvSpPr>
          <p:nvPr/>
        </p:nvSpPr>
        <p:spPr bwMode="auto">
          <a:xfrm>
            <a:off x="6358491" y="4837682"/>
            <a:ext cx="2952771" cy="1508093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GRANDE SOROCAB</a:t>
            </a:r>
            <a:r>
              <a:rPr lang="en-US" altLang="pt-BR" sz="1100" b="1" dirty="0">
                <a:solidFill>
                  <a:srgbClr val="F37625"/>
                </a:solidFill>
              </a:rPr>
              <a:t>A</a:t>
            </a:r>
          </a:p>
          <a:p>
            <a:pPr eaLnBrk="1" hangingPunct="1"/>
            <a:endParaRPr lang="pt-BR" altLang="pt-BR" sz="4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C.C. Penha - Sorocaba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</a:t>
            </a:r>
            <a:r>
              <a:rPr lang="pt-BR" altLang="pt-BR" sz="1100" b="1" dirty="0" err="1">
                <a:solidFill>
                  <a:srgbClr val="4D4D4D"/>
                </a:solidFill>
              </a:rPr>
              <a:t>Trujillo</a:t>
            </a:r>
            <a:r>
              <a:rPr lang="pt-BR" altLang="pt-BR" sz="1100" b="1" dirty="0">
                <a:solidFill>
                  <a:srgbClr val="4D4D4D"/>
                </a:solidFill>
              </a:rPr>
              <a:t> I - Sorocaba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</a:t>
            </a:r>
            <a:r>
              <a:rPr lang="pt-BR" altLang="pt-BR" sz="1100" b="1" dirty="0" err="1">
                <a:solidFill>
                  <a:srgbClr val="4D4D4D"/>
                </a:solidFill>
              </a:rPr>
              <a:t>Trujillo</a:t>
            </a:r>
            <a:r>
              <a:rPr lang="pt-BR" altLang="pt-BR" sz="1100" b="1" dirty="0">
                <a:solidFill>
                  <a:srgbClr val="4D4D4D"/>
                </a:solidFill>
              </a:rPr>
              <a:t> II - Sorocaba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pt-BR" sz="1100" b="1" dirty="0">
                <a:solidFill>
                  <a:srgbClr val="4D4D4D"/>
                </a:solidFill>
              </a:rPr>
              <a:t> C.C. </a:t>
            </a:r>
            <a:r>
              <a:rPr lang="en-US" altLang="pt-BR" sz="1100" b="1" dirty="0" err="1">
                <a:solidFill>
                  <a:srgbClr val="4D4D4D"/>
                </a:solidFill>
              </a:rPr>
              <a:t>Itavuvu</a:t>
            </a:r>
            <a:r>
              <a:rPr lang="en-US" altLang="pt-BR" sz="1100" b="1" dirty="0">
                <a:solidFill>
                  <a:srgbClr val="4D4D4D"/>
                </a:solidFill>
              </a:rPr>
              <a:t> – Sorocaba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Case/</a:t>
            </a:r>
            <a:r>
              <a:rPr lang="pt-BR" altLang="pt-BR" sz="1100" b="1" dirty="0" err="1">
                <a:solidFill>
                  <a:srgbClr val="4D4D4D"/>
                </a:solidFill>
              </a:rPr>
              <a:t>Qualivida</a:t>
            </a:r>
            <a:r>
              <a:rPr lang="pt-BR" altLang="pt-BR" sz="1100" b="1" dirty="0">
                <a:solidFill>
                  <a:srgbClr val="4D4D4D"/>
                </a:solidFill>
              </a:rPr>
              <a:t> – Sorocaba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</a:t>
            </a:r>
            <a:r>
              <a:rPr lang="pt-BR" altLang="pt-BR" sz="1100" b="1" dirty="0" smtClean="0">
                <a:solidFill>
                  <a:srgbClr val="4D4D4D"/>
                </a:solidFill>
              </a:rPr>
              <a:t>Itu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</a:t>
            </a:r>
            <a:r>
              <a:rPr lang="pt-BR" altLang="pt-BR" sz="1100" b="1" dirty="0" smtClean="0">
                <a:solidFill>
                  <a:srgbClr val="4D4D4D"/>
                </a:solidFill>
              </a:rPr>
              <a:t>Centro Médico Modelo</a:t>
            </a:r>
            <a:endParaRPr lang="pt-BR" altLang="pt-BR" sz="1100" b="1" dirty="0">
              <a:solidFill>
                <a:srgbClr val="4D4D4D"/>
              </a:solidFill>
            </a:endParaRPr>
          </a:p>
        </p:txBody>
      </p:sp>
      <p:sp>
        <p:nvSpPr>
          <p:cNvPr id="21511" name="Text Box 22"/>
          <p:cNvSpPr txBox="1">
            <a:spLocks noChangeArrowheads="1"/>
          </p:cNvSpPr>
          <p:nvPr/>
        </p:nvSpPr>
        <p:spPr bwMode="auto">
          <a:xfrm>
            <a:off x="6358491" y="3571877"/>
            <a:ext cx="2880781" cy="1169539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CAMPINAS</a:t>
            </a:r>
          </a:p>
          <a:p>
            <a:pPr eaLnBrk="1" hangingPunct="1"/>
            <a:endParaRPr lang="en-US" altLang="pt-BR" sz="4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5F5F5F"/>
                </a:solidFill>
              </a:rPr>
              <a:t> Case/</a:t>
            </a:r>
            <a:r>
              <a:rPr lang="pt-BR" altLang="pt-BR" sz="1100" b="1" dirty="0" err="1">
                <a:solidFill>
                  <a:srgbClr val="5F5F5F"/>
                </a:solidFill>
              </a:rPr>
              <a:t>QualiVida</a:t>
            </a:r>
            <a:endParaRPr lang="pt-BR" altLang="pt-BR" sz="1100" b="1" dirty="0">
              <a:solidFill>
                <a:srgbClr val="5F5F5F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</a:t>
            </a:r>
            <a:r>
              <a:rPr lang="pt-BR" altLang="pt-BR" sz="1100" b="1" dirty="0" err="1">
                <a:solidFill>
                  <a:srgbClr val="4D4D4D"/>
                </a:solidFill>
              </a:rPr>
              <a:t>Itapura</a:t>
            </a:r>
            <a:endParaRPr lang="pt-BR" altLang="pt-BR" sz="1100" b="1" dirty="0">
              <a:solidFill>
                <a:srgbClr val="4D4D4D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Andrade Neves I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pt-BR" sz="1100" b="1" dirty="0">
                <a:solidFill>
                  <a:srgbClr val="4D4D4D"/>
                </a:solidFill>
              </a:rPr>
              <a:t> C.C. </a:t>
            </a:r>
            <a:r>
              <a:rPr lang="pt-BR" altLang="pt-BR" sz="1100" b="1" dirty="0">
                <a:solidFill>
                  <a:srgbClr val="4D4D4D"/>
                </a:solidFill>
              </a:rPr>
              <a:t>Andrade Neves </a:t>
            </a:r>
            <a:r>
              <a:rPr lang="pt-BR" altLang="pt-BR" sz="1100" b="1" dirty="0" smtClean="0">
                <a:solidFill>
                  <a:srgbClr val="4D4D4D"/>
                </a:solidFill>
              </a:rPr>
              <a:t>II</a:t>
            </a:r>
          </a:p>
          <a:p>
            <a:pPr eaLnBrk="1" hangingPunct="1">
              <a:buFont typeface="Wingdings" pitchFamily="2" charset="2"/>
              <a:buChar char="§"/>
            </a:pPr>
            <a:endParaRPr lang="pt-BR" altLang="pt-BR" sz="1100" b="1" dirty="0">
              <a:solidFill>
                <a:srgbClr val="4D4D4D"/>
              </a:solidFill>
            </a:endParaRPr>
          </a:p>
        </p:txBody>
      </p:sp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410634" y="2546350"/>
            <a:ext cx="2732596" cy="1000262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 anchor="ctr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ZONA LESTE</a:t>
            </a:r>
          </a:p>
          <a:p>
            <a:pPr eaLnBrk="1" hangingPunct="1"/>
            <a:endParaRPr lang="pt-BR" altLang="pt-BR" sz="4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Itaquera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São Miguel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Tatuapé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 Anália Franco </a:t>
            </a:r>
          </a:p>
        </p:txBody>
      </p:sp>
      <p:sp>
        <p:nvSpPr>
          <p:cNvPr id="21513" name="Rectangle 7"/>
          <p:cNvSpPr>
            <a:spLocks noChangeArrowheads="1"/>
          </p:cNvSpPr>
          <p:nvPr/>
        </p:nvSpPr>
        <p:spPr bwMode="auto">
          <a:xfrm>
            <a:off x="410634" y="4526971"/>
            <a:ext cx="2732596" cy="661707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 anchor="ctr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ZONA SUL</a:t>
            </a:r>
          </a:p>
          <a:p>
            <a:pPr eaLnBrk="1" hangingPunct="1"/>
            <a:endParaRPr lang="pt-BR" altLang="pt-BR" sz="4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Zona Sul I – </a:t>
            </a:r>
            <a:r>
              <a:rPr lang="pt-BR" altLang="pt-BR" sz="1100" b="1" dirty="0" err="1" smtClean="0">
                <a:solidFill>
                  <a:srgbClr val="4D4D4D"/>
                </a:solidFill>
              </a:rPr>
              <a:t>Sto</a:t>
            </a:r>
            <a:r>
              <a:rPr lang="pt-BR" altLang="pt-BR" sz="1100" b="1" dirty="0" smtClean="0">
                <a:solidFill>
                  <a:srgbClr val="4D4D4D"/>
                </a:solidFill>
              </a:rPr>
              <a:t> Amaro</a:t>
            </a:r>
            <a:endParaRPr lang="pt-BR" altLang="pt-BR" sz="1100" b="1" dirty="0">
              <a:solidFill>
                <a:srgbClr val="4D4D4D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Interlagos - </a:t>
            </a:r>
            <a:r>
              <a:rPr lang="pt-BR" altLang="pt-BR" sz="1100" b="1" dirty="0" smtClean="0">
                <a:solidFill>
                  <a:srgbClr val="4D4D4D"/>
                </a:solidFill>
              </a:rPr>
              <a:t>Interlagos</a:t>
            </a:r>
            <a:endParaRPr lang="pt-BR" altLang="pt-BR" sz="1100" b="1" dirty="0">
              <a:solidFill>
                <a:srgbClr val="4D4D4D"/>
              </a:solidFill>
            </a:endParaRPr>
          </a:p>
        </p:txBody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400029" y="1600201"/>
            <a:ext cx="2743201" cy="830263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CENTRO</a:t>
            </a:r>
          </a:p>
          <a:p>
            <a:pPr eaLnBrk="1" hangingPunct="1"/>
            <a:endParaRPr lang="pt-BR" altLang="pt-BR" sz="4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5F5F5F"/>
                </a:solidFill>
              </a:rPr>
              <a:t> Case - Sta. Cecília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5F5F5F"/>
                </a:solidFill>
              </a:rPr>
              <a:t> </a:t>
            </a:r>
            <a:r>
              <a:rPr lang="pt-BR" altLang="pt-BR" sz="1100" b="1" dirty="0" err="1">
                <a:solidFill>
                  <a:srgbClr val="5F5F5F"/>
                </a:solidFill>
              </a:rPr>
              <a:t>Qualivida</a:t>
            </a:r>
            <a:r>
              <a:rPr lang="pt-BR" altLang="pt-BR" sz="1100" b="1" dirty="0">
                <a:solidFill>
                  <a:srgbClr val="5F5F5F"/>
                </a:solidFill>
              </a:rPr>
              <a:t> – Higienópolis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</a:t>
            </a:r>
            <a:r>
              <a:rPr lang="pt-BR" altLang="pt-B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Angélica</a:t>
            </a:r>
            <a:endParaRPr lang="pt-BR" altLang="pt-B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515" name="Text Box 9"/>
          <p:cNvSpPr txBox="1">
            <a:spLocks noChangeArrowheads="1"/>
          </p:cNvSpPr>
          <p:nvPr/>
        </p:nvSpPr>
        <p:spPr bwMode="auto">
          <a:xfrm>
            <a:off x="410634" y="3643314"/>
            <a:ext cx="2732596" cy="492430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ZONA NORTE</a:t>
            </a:r>
          </a:p>
          <a:p>
            <a:pPr eaLnBrk="1" hangingPunct="1"/>
            <a:endParaRPr lang="pt-BR" altLang="pt-BR" sz="4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dirty="0">
                <a:solidFill>
                  <a:srgbClr val="4D4D4D"/>
                </a:solidFill>
              </a:rPr>
              <a:t> </a:t>
            </a:r>
            <a:r>
              <a:rPr lang="pt-BR" altLang="pt-BR" sz="1100" b="1" dirty="0">
                <a:solidFill>
                  <a:srgbClr val="4D4D4D"/>
                </a:solidFill>
              </a:rPr>
              <a:t>C.C. Zona Norte – Santana</a:t>
            </a:r>
          </a:p>
        </p:txBody>
      </p:sp>
      <p:sp>
        <p:nvSpPr>
          <p:cNvPr id="21516" name="Text Box 10"/>
          <p:cNvSpPr txBox="1">
            <a:spLocks noChangeArrowheads="1"/>
          </p:cNvSpPr>
          <p:nvPr/>
        </p:nvSpPr>
        <p:spPr bwMode="auto">
          <a:xfrm>
            <a:off x="431800" y="5572140"/>
            <a:ext cx="2711429" cy="830262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eaLnBrk="1" hangingPunct="1"/>
            <a:r>
              <a:rPr lang="pt-BR" altLang="pt-BR" sz="1100" b="1" dirty="0">
                <a:solidFill>
                  <a:srgbClr val="F37625"/>
                </a:solidFill>
              </a:rPr>
              <a:t>ZONA OESTE</a:t>
            </a:r>
          </a:p>
          <a:p>
            <a:pPr eaLnBrk="1" hangingPunct="1"/>
            <a:endParaRPr lang="pt-BR" altLang="pt-BR" sz="4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dirty="0">
                <a:solidFill>
                  <a:srgbClr val="5F5F5F"/>
                </a:solidFill>
              </a:rPr>
              <a:t> </a:t>
            </a:r>
            <a:r>
              <a:rPr lang="pt-BR" altLang="pt-BR" sz="1100" b="1" dirty="0">
                <a:solidFill>
                  <a:srgbClr val="4D4D4D"/>
                </a:solidFill>
              </a:rPr>
              <a:t>C.C. Lapa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</a:t>
            </a:r>
            <a:r>
              <a:rPr lang="pt-BR" altLang="pt-BR" sz="1100" b="1" dirty="0" err="1">
                <a:solidFill>
                  <a:srgbClr val="4D4D4D"/>
                </a:solidFill>
              </a:rPr>
              <a:t>Pompeia</a:t>
            </a:r>
            <a:endParaRPr lang="pt-BR" altLang="pt-BR" sz="1100" b="1" dirty="0">
              <a:solidFill>
                <a:srgbClr val="4D4D4D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4D4D4D"/>
                </a:solidFill>
              </a:rPr>
              <a:t> C.C. Zona Oeste SP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391683" y="1246882"/>
            <a:ext cx="2592288" cy="277812"/>
          </a:xfrm>
          <a:prstGeom prst="rect">
            <a:avLst/>
          </a:prstGeom>
          <a:solidFill>
            <a:srgbClr val="000000">
              <a:lumMod val="95000"/>
              <a:lumOff val="5000"/>
              <a:alpha val="20000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bevelB/>
            <a:extrusionClr>
              <a:srgbClr val="808080">
                <a:lumMod val="75000"/>
              </a:srgbClr>
            </a:extrusionClr>
          </a:sp3d>
        </p:spPr>
        <p:txBody>
          <a:bodyPr lIns="91428" tIns="45714" rIns="91428" bIns="45714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SÃO PAULO - CAPITAL</a:t>
            </a:r>
          </a:p>
        </p:txBody>
      </p:sp>
      <p:sp>
        <p:nvSpPr>
          <p:cNvPr id="21520" name="Text Box 21"/>
          <p:cNvSpPr txBox="1">
            <a:spLocks noChangeArrowheads="1"/>
          </p:cNvSpPr>
          <p:nvPr/>
        </p:nvSpPr>
        <p:spPr bwMode="auto">
          <a:xfrm>
            <a:off x="9408626" y="1628770"/>
            <a:ext cx="2402415" cy="1014413"/>
          </a:xfrm>
          <a:prstGeom prst="rect">
            <a:avLst/>
          </a:prstGeom>
          <a:noFill/>
          <a:ln w="25400">
            <a:solidFill>
              <a:srgbClr val="F37625"/>
            </a:solidFill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eaLnBrk="1" hangingPunct="1"/>
            <a:r>
              <a:rPr lang="en-US" altLang="pt-BR" sz="1100" b="1" dirty="0">
                <a:solidFill>
                  <a:srgbClr val="F37625"/>
                </a:solidFill>
              </a:rPr>
              <a:t>RIO DE JANEIRO</a:t>
            </a:r>
          </a:p>
          <a:p>
            <a:pPr eaLnBrk="1" hangingPunct="1"/>
            <a:endParaRPr lang="pt-BR" altLang="pt-BR" sz="500" b="1" dirty="0">
              <a:solidFill>
                <a:srgbClr val="F37625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dirty="0">
                <a:solidFill>
                  <a:srgbClr val="5F5F5F"/>
                </a:solidFill>
              </a:rPr>
              <a:t> </a:t>
            </a:r>
            <a:r>
              <a:rPr lang="pt-BR" altLang="pt-BR" sz="1100" b="1" dirty="0">
                <a:solidFill>
                  <a:srgbClr val="5F5F5F"/>
                </a:solidFill>
              </a:rPr>
              <a:t>C.C. Madureira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5F5F5F"/>
                </a:solidFill>
              </a:rPr>
              <a:t> C.C. Zona Oeste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5F5F5F"/>
                </a:solidFill>
              </a:rPr>
              <a:t> C.C. São Gonçalo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pt-BR" altLang="pt-BR" sz="1100" b="1" dirty="0">
                <a:solidFill>
                  <a:srgbClr val="5F5F5F"/>
                </a:solidFill>
              </a:rPr>
              <a:t> C.C. Duque de Caxias</a:t>
            </a:r>
            <a:endParaRPr lang="pt-BR" altLang="pt-BR" sz="1100" dirty="0">
              <a:solidFill>
                <a:srgbClr val="5F5F5F"/>
              </a:solidFill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9409256" y="1285860"/>
            <a:ext cx="2401785" cy="285752"/>
          </a:xfrm>
          <a:prstGeom prst="rect">
            <a:avLst/>
          </a:prstGeom>
          <a:solidFill>
            <a:srgbClr val="000000">
              <a:lumMod val="95000"/>
              <a:lumOff val="5000"/>
              <a:alpha val="20000"/>
            </a:srgbClr>
          </a:solidFill>
          <a:ln w="254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>
            <a:bevelB/>
            <a:extrusionClr>
              <a:srgbClr val="808080">
                <a:lumMod val="75000"/>
              </a:srgbClr>
            </a:extrusionClr>
          </a:sp3d>
        </p:spPr>
        <p:txBody>
          <a:bodyPr wrap="square" lIns="91428" tIns="45714" rIns="91428" bIns="45714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charset="0"/>
              </a:rPr>
              <a:t>RIO DE JANEIRO</a:t>
            </a:r>
          </a:p>
        </p:txBody>
      </p:sp>
      <p:sp>
        <p:nvSpPr>
          <p:cNvPr id="21524" name="Rectangle 89"/>
          <p:cNvSpPr>
            <a:spLocks noChangeArrowheads="1"/>
          </p:cNvSpPr>
          <p:nvPr/>
        </p:nvSpPr>
        <p:spPr bwMode="auto">
          <a:xfrm>
            <a:off x="535517" y="604838"/>
            <a:ext cx="860848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ts val="1800"/>
              </a:lnSpc>
              <a:spcBef>
                <a:spcPts val="13"/>
              </a:spcBef>
              <a:spcAft>
                <a:spcPts val="13"/>
              </a:spcAft>
            </a:pPr>
            <a:r>
              <a:rPr lang="pt-BR" altLang="pt-BR" sz="3200" dirty="0">
                <a:solidFill>
                  <a:schemeClr val="bg2">
                    <a:lumMod val="50000"/>
                  </a:schemeClr>
                </a:solidFill>
              </a:rPr>
              <a:t>Rede Própria</a:t>
            </a:r>
          </a:p>
          <a:p>
            <a:pPr algn="just" eaLnBrk="1" hangingPunct="1">
              <a:lnSpc>
                <a:spcPts val="1800"/>
              </a:lnSpc>
              <a:spcBef>
                <a:spcPts val="13"/>
              </a:spcBef>
              <a:spcAft>
                <a:spcPts val="13"/>
              </a:spcAft>
            </a:pPr>
            <a:r>
              <a:rPr lang="pt-BR" altLang="pt-BR" sz="1600" b="1" dirty="0" smtClean="0">
                <a:solidFill>
                  <a:srgbClr val="4D4D4D"/>
                </a:solidFill>
              </a:rPr>
              <a:t>59 </a:t>
            </a:r>
            <a:r>
              <a:rPr lang="pt-BR" altLang="pt-BR" sz="1600" b="1" dirty="0">
                <a:solidFill>
                  <a:srgbClr val="4D4D4D"/>
                </a:solidFill>
              </a:rPr>
              <a:t>Centros Clínicos </a:t>
            </a:r>
            <a:r>
              <a:rPr lang="pt-BR" altLang="pt-BR" sz="1600" b="1" dirty="0" smtClean="0">
                <a:solidFill>
                  <a:srgbClr val="4D4D4D"/>
                </a:solidFill>
              </a:rPr>
              <a:t>sendo 9 Unidades </a:t>
            </a:r>
            <a:r>
              <a:rPr lang="pt-BR" altLang="pt-BR" sz="1600" b="1" dirty="0">
                <a:solidFill>
                  <a:srgbClr val="4D4D4D"/>
                </a:solidFill>
              </a:rPr>
              <a:t>de Medicina Preventiva</a:t>
            </a:r>
          </a:p>
        </p:txBody>
      </p:sp>
      <p:sp>
        <p:nvSpPr>
          <p:cNvPr id="21525" name="Espaço Reservado para Número de Slide 17"/>
          <p:cNvSpPr>
            <a:spLocks noGrp="1"/>
          </p:cNvSpPr>
          <p:nvPr>
            <p:ph type="sldNum" sz="quarter" idx="12"/>
          </p:nvPr>
        </p:nvSpPr>
        <p:spPr bwMode="auto">
          <a:xfrm>
            <a:off x="10896533" y="6597650"/>
            <a:ext cx="819256" cy="2603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E8B66C3-3733-4D87-A262-0272251E6F29}" type="slidenum">
              <a:rPr lang="pt-BR" altLang="pt-BR" sz="1000" smtClean="0">
                <a:latin typeface="Arial" pitchFamily="34" charset="0"/>
                <a:cs typeface="Arial" pitchFamily="34" charset="0"/>
              </a:rPr>
              <a:pPr/>
              <a:t>11</a:t>
            </a:fld>
            <a:r>
              <a:rPr lang="pt-BR" altLang="pt-BR" sz="1000" dirty="0" smtClean="0">
                <a:latin typeface="Arial" pitchFamily="34" charset="0"/>
                <a:cs typeface="Arial" pitchFamily="34" charset="0"/>
              </a:rPr>
              <a:t>/31</a:t>
            </a:r>
          </a:p>
        </p:txBody>
      </p:sp>
    </p:spTree>
    <p:extLst>
      <p:ext uri="{BB962C8B-B14F-4D97-AF65-F5344CB8AC3E}">
        <p14:creationId xmlns:p14="http://schemas.microsoft.com/office/powerpoint/2010/main" val="14676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Conector reto 17"/>
          <p:cNvCxnSpPr/>
          <p:nvPr/>
        </p:nvCxnSpPr>
        <p:spPr>
          <a:xfrm>
            <a:off x="4227932" y="5510606"/>
            <a:ext cx="0" cy="10080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/>
          <p:cNvGrpSpPr/>
          <p:nvPr/>
        </p:nvGrpSpPr>
        <p:grpSpPr>
          <a:xfrm>
            <a:off x="449053" y="1504029"/>
            <a:ext cx="10980947" cy="3631171"/>
            <a:chOff x="268078" y="1458600"/>
            <a:chExt cx="11413008" cy="3774045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0" r="4813"/>
            <a:stretch/>
          </p:blipFill>
          <p:spPr>
            <a:xfrm>
              <a:off x="5499416" y="1458600"/>
              <a:ext cx="2928026" cy="16960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" t="9781" r="7239" b="4716"/>
            <a:stretch/>
          </p:blipFill>
          <p:spPr>
            <a:xfrm>
              <a:off x="8715983" y="1475130"/>
              <a:ext cx="2935920" cy="16795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9" r="2264" b="5730"/>
            <a:stretch/>
          </p:blipFill>
          <p:spPr>
            <a:xfrm>
              <a:off x="5490041" y="3536577"/>
              <a:ext cx="2937052" cy="16960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9" t="14536" r="5591" b="7246"/>
            <a:stretch/>
          </p:blipFill>
          <p:spPr>
            <a:xfrm>
              <a:off x="268078" y="1458600"/>
              <a:ext cx="4970834" cy="37696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71" b="9953"/>
            <a:stretch/>
          </p:blipFill>
          <p:spPr>
            <a:xfrm>
              <a:off x="8757851" y="3505422"/>
              <a:ext cx="2923235" cy="1727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208937" y="5453259"/>
            <a:ext cx="435574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Santa Cecília (São Paulo)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e Maternidade Nossa Sra. </a:t>
            </a: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Rosário</a:t>
            </a:r>
            <a:b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São Paulo)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e Maternidade </a:t>
            </a:r>
            <a:r>
              <a:rPr lang="pt-BR" alt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SacreCoeur</a:t>
            </a: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(São Paulo)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e Maternidade </a:t>
            </a: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Renascença</a:t>
            </a:r>
            <a:endParaRPr lang="pt-BR" alt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4274233" y="5507177"/>
            <a:ext cx="42724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e Maternidade </a:t>
            </a: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</a:t>
            </a: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Modelo (Sorocaba)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Renascença Campinas (Campinas)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Frei Galvão (Santos</a:t>
            </a: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Hospital e Maternidade Paulo Sacramento (Jundiaí)</a:t>
            </a:r>
            <a:endParaRPr lang="en-US" altLang="pt-BR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pt-BR" altLang="pt-BR" sz="14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Pronto-Socorro </a:t>
            </a: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ABC</a:t>
            </a:r>
            <a:endParaRPr lang="pt-BR" altLang="pt-BR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8587391" y="5461968"/>
            <a:ext cx="34760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Pronto-Socorro </a:t>
            </a: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Barueri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 Avançada Renascença (Osasco</a:t>
            </a: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Bosque da Saúde</a:t>
            </a:r>
          </a:p>
          <a:p>
            <a:pPr>
              <a:spcBef>
                <a:spcPct val="0"/>
              </a:spcBef>
              <a:buNone/>
            </a:pP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</a:t>
            </a:r>
            <a:r>
              <a:rPr lang="pt-BR" altLang="pt-BR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Montemagno</a:t>
            </a:r>
            <a:endParaRPr lang="pt-BR" altLang="pt-BR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pt-BR" alt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Family</a:t>
            </a:r>
            <a:endParaRPr lang="pt-BR" alt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ector reto 31"/>
          <p:cNvCxnSpPr/>
          <p:nvPr/>
        </p:nvCxnSpPr>
        <p:spPr>
          <a:xfrm>
            <a:off x="8562298" y="5510606"/>
            <a:ext cx="0" cy="10080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/>
          <p:cNvSpPr/>
          <p:nvPr/>
        </p:nvSpPr>
        <p:spPr>
          <a:xfrm>
            <a:off x="585931" y="1532563"/>
            <a:ext cx="17652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pt-BR" altLang="pt-BR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Paulo Sacramento (Jundiaí)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47473" y="265646"/>
            <a:ext cx="25779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</a:t>
            </a: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Própria</a:t>
            </a:r>
            <a:endParaRPr 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47473" y="813898"/>
            <a:ext cx="5598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Hospitais, Maternidades e Prontos-Socorros</a:t>
            </a: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68313" y="404813"/>
            <a:ext cx="64182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pt-BR" altLang="pt-B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47473" y="265646"/>
            <a:ext cx="35381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</a:t>
            </a: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Credenciada</a:t>
            </a:r>
            <a:endParaRPr 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21" y="802728"/>
            <a:ext cx="4048125" cy="381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7" y="1356726"/>
            <a:ext cx="3057525" cy="36671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07" y="5023851"/>
            <a:ext cx="2647950" cy="1781175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928" y="1445497"/>
            <a:ext cx="2466975" cy="1905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341" y="1445497"/>
            <a:ext cx="3019425" cy="432435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1694" y="1945728"/>
            <a:ext cx="2647950" cy="1609725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1694" y="3646461"/>
            <a:ext cx="2628900" cy="1990725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8216" y="1445497"/>
            <a:ext cx="2800955" cy="4234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9928" y="3383403"/>
            <a:ext cx="2495245" cy="176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8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68313" y="404813"/>
            <a:ext cx="64182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pt-BR" altLang="pt-B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47473" y="265646"/>
            <a:ext cx="35381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</a:t>
            </a: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Credenciada</a:t>
            </a:r>
            <a:endParaRPr 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21" y="802728"/>
            <a:ext cx="4048125" cy="381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20" y="1217559"/>
            <a:ext cx="5181245" cy="349831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918" y="1312144"/>
            <a:ext cx="6162675" cy="321945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652" y="5050093"/>
            <a:ext cx="6624780" cy="13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2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/>
          <p:cNvGrpSpPr/>
          <p:nvPr/>
        </p:nvGrpSpPr>
        <p:grpSpPr>
          <a:xfrm>
            <a:off x="430693" y="1236520"/>
            <a:ext cx="11262869" cy="5264624"/>
            <a:chOff x="280086" y="1418808"/>
            <a:chExt cx="11586699" cy="5415994"/>
          </a:xfrm>
        </p:grpSpPr>
        <p:sp>
          <p:nvSpPr>
            <p:cNvPr id="18" name="Retângulo 17"/>
            <p:cNvSpPr/>
            <p:nvPr/>
          </p:nvSpPr>
          <p:spPr>
            <a:xfrm>
              <a:off x="280086" y="1884379"/>
              <a:ext cx="3593055" cy="4950423"/>
            </a:xfrm>
            <a:prstGeom prst="rect">
              <a:avLst/>
            </a:prstGeom>
            <a:ln w="31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8273730" y="1884380"/>
              <a:ext cx="3593055" cy="2248349"/>
            </a:xfrm>
            <a:prstGeom prst="rect">
              <a:avLst/>
            </a:prstGeom>
            <a:ln w="31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999318" y="1512111"/>
              <a:ext cx="2154590" cy="781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138" y="1475599"/>
              <a:ext cx="1758950" cy="81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tângulo 26"/>
            <p:cNvSpPr/>
            <p:nvPr/>
          </p:nvSpPr>
          <p:spPr>
            <a:xfrm>
              <a:off x="4996140" y="1493855"/>
              <a:ext cx="2154590" cy="781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8998697" y="1475599"/>
              <a:ext cx="2154590" cy="781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0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3940" y="1418808"/>
              <a:ext cx="1042384" cy="89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tângulo 30"/>
            <p:cNvSpPr/>
            <p:nvPr/>
          </p:nvSpPr>
          <p:spPr>
            <a:xfrm>
              <a:off x="344242" y="2342512"/>
              <a:ext cx="3411469" cy="4084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endParaRPr lang="pt-BR" altLang="pt-BR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12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Certificado </a:t>
              </a:r>
              <a:r>
                <a:rPr lang="pt-BR" altLang="pt-BR" sz="1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Acreditação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1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 </a:t>
              </a:r>
              <a:r>
                <a:rPr lang="pt-BR" altLang="pt-BR" sz="12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Excelência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ONA - Organização Nacional de Acreditação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Certificado de Acreditação com Excelência Hospital Paulo Sacramento </a:t>
              </a:r>
              <a: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Jundiaí - SP) </a:t>
              </a:r>
              <a: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Nível 1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HSM – Hospital e Maternidade </a:t>
              </a:r>
              <a:r>
                <a:rPr lang="pt-BR" altLang="pt-BR" sz="1200" dirty="0" err="1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SacreCoeur</a:t>
              </a: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(São Paulo-SP) – Nível 1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Hospital Modelo </a:t>
              </a:r>
              <a: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Sorocaba - SP) – Nível 3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Centro Médico </a:t>
              </a:r>
              <a:r>
                <a:rPr lang="pt-BR" altLang="pt-BR" sz="1200" dirty="0" err="1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Itavuvu</a:t>
              </a: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Sorocaba - SP) – Nível 3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Centro Médico de Pediatria </a:t>
              </a:r>
              <a: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altLang="pt-BR" sz="1200" dirty="0" smtClean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pt-BR" altLang="pt-BR" sz="1200" dirty="0">
                  <a:solidFill>
                    <a:srgbClr val="4D4D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Jundiaí-SP) – Nível 3</a:t>
              </a:r>
            </a:p>
          </p:txBody>
        </p:sp>
      </p:grpSp>
      <p:sp>
        <p:nvSpPr>
          <p:cNvPr id="33" name="Retângulo 32"/>
          <p:cNvSpPr/>
          <p:nvPr/>
        </p:nvSpPr>
        <p:spPr>
          <a:xfrm>
            <a:off x="8392345" y="2437842"/>
            <a:ext cx="3214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CQH - Controle de Qualidade Hospitalar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Paulo Sacramento (Jundiaí)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4296936" y="1695880"/>
            <a:ext cx="3492635" cy="2185511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4315809" y="4459721"/>
            <a:ext cx="3492635" cy="2041423"/>
          </a:xfrm>
          <a:prstGeom prst="rect">
            <a:avLst/>
          </a:prstGeom>
          <a:ln w="31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8200926" y="4459721"/>
            <a:ext cx="3492635" cy="2041423"/>
          </a:xfrm>
          <a:prstGeom prst="rect">
            <a:avLst/>
          </a:prstGeom>
          <a:ln w="31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5014940" y="4080111"/>
            <a:ext cx="2094373" cy="759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/>
          <p:cNvSpPr/>
          <p:nvPr/>
        </p:nvSpPr>
        <p:spPr>
          <a:xfrm>
            <a:off x="8905632" y="4062365"/>
            <a:ext cx="2094373" cy="759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/>
          <p:cNvSpPr/>
          <p:nvPr/>
        </p:nvSpPr>
        <p:spPr>
          <a:xfrm>
            <a:off x="4296936" y="2477021"/>
            <a:ext cx="3316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14001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Regulamenta as relações com </a:t>
            </a:r>
            <a:r>
              <a:rPr lang="pt-BR" altLang="pt-BR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pt-BR" altLang="pt-BR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 ambiente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12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Santa Cecília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4404066" y="4937626"/>
            <a:ext cx="327259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12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 Hospital Amigo da Criança (aleitamento materno)</a:t>
            </a:r>
          </a:p>
          <a:p>
            <a:pPr algn="ctr">
              <a:spcBef>
                <a:spcPct val="0"/>
              </a:spcBef>
            </a:pPr>
            <a:endParaRPr lang="pt-BR" altLang="pt-BR" sz="12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Paulo Sacramento (Jundiaí – SP) e Hospital Modelo (Sorocaba-SP)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8413860" y="4935530"/>
            <a:ext cx="3214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9001:2008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e garantia da qualidade</a:t>
            </a:r>
            <a:b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Modelo (Sorocaba</a:t>
            </a:r>
            <a:r>
              <a:rPr lang="pt-BR" altLang="pt-BR" sz="1200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altLang="pt-BR" sz="12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Paulo Sacramento (Jundiaí)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1200" dirty="0">
              <a:solidFill>
                <a:srgbClr val="4D4D4D"/>
              </a:solidFill>
            </a:endParaRPr>
          </a:p>
        </p:txBody>
      </p:sp>
      <p:pic>
        <p:nvPicPr>
          <p:cNvPr id="51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46" y="1298524"/>
            <a:ext cx="13446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67" y="4177113"/>
            <a:ext cx="1439863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m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832" y="4027832"/>
            <a:ext cx="998894" cy="8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ixaDeTexto 36"/>
          <p:cNvSpPr txBox="1"/>
          <p:nvPr/>
        </p:nvSpPr>
        <p:spPr>
          <a:xfrm>
            <a:off x="347473" y="265646"/>
            <a:ext cx="5181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Certificações e Premiações</a:t>
            </a:r>
            <a:endParaRPr lang="pt-BR" alt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148514"/>
            <a:ext cx="12192000" cy="654955"/>
          </a:xfrm>
        </p:spPr>
        <p:txBody>
          <a:bodyPr/>
          <a:lstStyle/>
          <a:p>
            <a:r>
              <a:rPr lang="pt-BR" dirty="0" smtClean="0"/>
              <a:t>Medicina preventiva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740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43354" y="3703961"/>
            <a:ext cx="11499538" cy="2670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 defTabSz="673100">
              <a:lnSpc>
                <a:spcPct val="120000"/>
              </a:lnSpc>
              <a:spcBef>
                <a:spcPct val="0"/>
              </a:spcBef>
              <a:buClr>
                <a:srgbClr val="FF9900"/>
              </a:buClr>
              <a:defRPr/>
            </a:pPr>
            <a:r>
              <a:rPr lang="pt-BR" sz="1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</a:t>
            </a:r>
            <a:endParaRPr lang="pt-BR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73100">
              <a:lnSpc>
                <a:spcPct val="120000"/>
              </a:lnSpc>
              <a:spcBef>
                <a:spcPct val="0"/>
              </a:spcBef>
              <a:buClr>
                <a:srgbClr val="FF9900"/>
              </a:buClr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de cultura em saúde, integrada com a operação assistencial – Gestão Integrada da Saúde.</a:t>
            </a:r>
          </a:p>
          <a:p>
            <a:pPr marL="457200" indent="-457200" defTabSz="673100">
              <a:lnSpc>
                <a:spcPct val="120000"/>
              </a:lnSpc>
              <a:spcBef>
                <a:spcPct val="0"/>
              </a:spcBef>
              <a:buClr>
                <a:srgbClr val="FF9900"/>
              </a:buClr>
              <a:defRPr/>
            </a:pP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673100">
              <a:lnSpc>
                <a:spcPct val="12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Melhoria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Saúde e da Qualidade de Vida;</a:t>
            </a:r>
          </a:p>
          <a:p>
            <a:pPr marL="285750" indent="-285750" algn="just" defTabSz="673100">
              <a:lnSpc>
                <a:spcPct val="12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Melhoria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adesão ao tratamento;</a:t>
            </a:r>
          </a:p>
          <a:p>
            <a:pPr marL="285750" indent="-285750" algn="just" defTabSz="673100">
              <a:lnSpc>
                <a:spcPct val="12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 produtividade;</a:t>
            </a:r>
          </a:p>
          <a:p>
            <a:pPr marL="285750" indent="-285750" algn="just" defTabSz="673100">
              <a:lnSpc>
                <a:spcPct val="12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Redução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absenteísmo;</a:t>
            </a:r>
          </a:p>
          <a:p>
            <a:pPr marL="285750" indent="-285750" algn="just" defTabSz="673100">
              <a:lnSpc>
                <a:spcPct val="12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Otimização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custos assistenciais.</a:t>
            </a:r>
          </a:p>
          <a:p>
            <a:pPr marL="285750" indent="-285750" algn="just" defTabSz="673100">
              <a:lnSpc>
                <a:spcPct val="12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Pioneirismo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Implementação em 1982 de forma estruturada;</a:t>
            </a:r>
          </a:p>
          <a:p>
            <a:pPr marL="285750" indent="-285750" defTabSz="673100">
              <a:lnSpc>
                <a:spcPct val="13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</a:t>
            </a: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Qualivida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Centros  clínicos de </a:t>
            </a: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Promoção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Prevenção</a:t>
            </a: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254083" y="4533993"/>
            <a:ext cx="5998877" cy="205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73100">
              <a:lnSpc>
                <a:spcPct val="13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Case – Casos de alta complexidade;</a:t>
            </a:r>
          </a:p>
          <a:p>
            <a:pPr marL="285750" indent="-285750" defTabSz="673100">
              <a:lnSpc>
                <a:spcPct val="13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Equipe multidisciplinar  exclusiva -  profissionais da área médica, enfermagem, nutrição,  psicologia, assistente social, fisioterapia;</a:t>
            </a:r>
          </a:p>
          <a:p>
            <a:pPr marL="285750" indent="-285750" defTabSz="673100">
              <a:lnSpc>
                <a:spcPct val="13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Consultores 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Professores renomados no desenvolvimento de protocolos;</a:t>
            </a:r>
          </a:p>
          <a:p>
            <a:pPr marL="285750" indent="-285750" defTabSz="673100">
              <a:lnSpc>
                <a:spcPct val="13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 Preventivo;</a:t>
            </a:r>
          </a:p>
          <a:p>
            <a:pPr marL="285750" indent="-285750" defTabSz="673100">
              <a:lnSpc>
                <a:spcPct val="130000"/>
              </a:lnSpc>
              <a:spcBef>
                <a:spcPct val="0"/>
              </a:spcBef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informatizado - integrado  com assistência médica.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47473" y="265646"/>
            <a:ext cx="72566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Integrada da Saúde - QualiVida</a:t>
            </a:r>
            <a:endParaRPr lang="pt-BR" alt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2" r="6899" b="52629"/>
          <a:stretch/>
        </p:blipFill>
        <p:spPr>
          <a:xfrm>
            <a:off x="443354" y="1017851"/>
            <a:ext cx="11234840" cy="2412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081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403362" y="1257301"/>
            <a:ext cx="11462898" cy="5189778"/>
            <a:chOff x="251973" y="1240903"/>
            <a:chExt cx="11541191" cy="5225225"/>
          </a:xfrm>
        </p:grpSpPr>
        <p:sp>
          <p:nvSpPr>
            <p:cNvPr id="52" name="Retângulo 51"/>
            <p:cNvSpPr/>
            <p:nvPr/>
          </p:nvSpPr>
          <p:spPr>
            <a:xfrm>
              <a:off x="280087" y="5486297"/>
              <a:ext cx="11304324" cy="979831"/>
            </a:xfrm>
            <a:prstGeom prst="rect">
              <a:avLst/>
            </a:prstGeom>
            <a:ln w="31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983995" y="1262421"/>
              <a:ext cx="3892354" cy="4005304"/>
            </a:xfrm>
            <a:prstGeom prst="rect">
              <a:avLst/>
            </a:prstGeom>
            <a:ln w="31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8184994" y="1240903"/>
              <a:ext cx="3399416" cy="4016063"/>
            </a:xfrm>
            <a:prstGeom prst="rect">
              <a:avLst/>
            </a:prstGeom>
            <a:ln w="31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280086" y="1247888"/>
              <a:ext cx="3399416" cy="4009079"/>
            </a:xfrm>
            <a:prstGeom prst="rect">
              <a:avLst/>
            </a:prstGeom>
            <a:ln w="31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949504" y="1879410"/>
              <a:ext cx="2227307" cy="50229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67346" tIns="33673" rIns="67346" bIns="33673">
              <a:spAutoFit/>
            </a:bodyPr>
            <a:lstStyle/>
            <a:p>
              <a:pPr algn="ctr" defTabSz="673100" eaLnBrk="1" hangingPunct="1">
                <a:buFont typeface="Trebuchet MS" pitchFamily="34" charset="0"/>
                <a:buNone/>
                <a:defRPr/>
              </a:pPr>
              <a:r>
                <a:rPr lang="pt-BR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Educação para a </a:t>
              </a:r>
              <a:r>
                <a:rPr lang="pt-BR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saúde Medicina </a:t>
              </a:r>
              <a:r>
                <a:rPr lang="pt-BR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Preventiva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45042" y="2543110"/>
              <a:ext cx="3262573" cy="44032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67346" tIns="33673" rIns="67346" bIns="33673">
              <a:spAutoFit/>
            </a:bodyPr>
            <a:lstStyle/>
            <a:p>
              <a:pPr marL="171450" indent="-171450" defTabSz="673100" eaLnBrk="1" hangingPunct="1">
                <a:spcBef>
                  <a:spcPct val="50000"/>
                </a:spcBef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Palestra e grupos de apoio - equipe multiprofissional.</a:t>
              </a:r>
              <a:endPara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45982" y="3508792"/>
              <a:ext cx="3067623" cy="15453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67346" tIns="33673" rIns="67346" bIns="33673">
              <a:spAutoFit/>
            </a:bodyPr>
            <a:lstStyle/>
            <a:p>
              <a:pPr marL="171450" indent="-171450" defTabSz="67310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Monitoramento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 Gestação e 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Pós-Parto 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através de Equipe de Medicina Preventiva, com cursos de preparo para o parto e materiais informativos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marL="171450" indent="-171450" defTabSz="673100"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Orientações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 telefone - Pré-Natal, alimentação, hábitos, vacinação,</a:t>
              </a:r>
            </a:p>
            <a:p>
              <a:pPr marL="171450" indent="-171450" defTabSz="673100">
                <a:buFont typeface="Arial" panose="020B0604020202020204" pitchFamily="34" charset="0"/>
                <a:buChar char="•"/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amamentação, planejamento família, cuidados com o bebê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3" descr="stamp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4348">
              <a:off x="491714" y="1371874"/>
              <a:ext cx="493713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032100" y="1406317"/>
              <a:ext cx="21447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7346" tIns="33673" rIns="67346" bIns="33673"/>
            <a:lstStyle/>
            <a:p>
              <a:pPr defTabSz="673100" eaLnBrk="1" hangingPunct="1">
                <a:lnSpc>
                  <a:spcPct val="130000"/>
                </a:lnSpc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pt-B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Prevenç</a:t>
              </a:r>
              <a:r>
                <a:rPr lang="pt-BR" altLang="ja-JP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ão Primária</a:t>
              </a:r>
              <a:endPara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51973" y="3161560"/>
              <a:ext cx="2873971" cy="23580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67346" tIns="33673" rIns="67346" bIns="33673">
              <a:spAutoFit/>
            </a:bodyPr>
            <a:lstStyle/>
            <a:p>
              <a:pPr algn="ctr" defTabSz="673100" eaLnBrk="1" hangingPunct="1">
                <a:lnSpc>
                  <a:spcPct val="90000"/>
                </a:lnSpc>
                <a:buFont typeface="Monotype Sorts" pitchFamily="2" charset="2"/>
                <a:buNone/>
                <a:defRPr/>
              </a:pPr>
              <a:r>
                <a:rPr lang="pt-BR" sz="12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Programa Gestação Segura</a:t>
              </a:r>
              <a:endParaRPr lang="pt-BR" sz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495558" y="1911292"/>
              <a:ext cx="2851476" cy="50229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67346" tIns="33673" rIns="67346" bIns="33673">
              <a:spAutoFit/>
            </a:bodyPr>
            <a:lstStyle/>
            <a:p>
              <a:pPr algn="ctr" defTabSz="673100" eaLnBrk="1" hangingPunct="1">
                <a:buFont typeface="Trebuchet MS" pitchFamily="34" charset="0"/>
                <a:buNone/>
                <a:defRPr/>
              </a:pPr>
              <a:r>
                <a:rPr lang="pt-BR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 – Programa de Apoio ao Paciente Crônico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4824309" y="1404980"/>
              <a:ext cx="2144712" cy="48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7346" tIns="33673" rIns="67346" bIns="33673"/>
            <a:lstStyle/>
            <a:p>
              <a:pPr defTabSz="673100" eaLnBrk="1" hangingPunct="1">
                <a:lnSpc>
                  <a:spcPct val="130000"/>
                </a:lnSpc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pt-B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Prevenç</a:t>
              </a:r>
              <a:r>
                <a:rPr lang="pt-BR" altLang="ja-JP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ão Secundária</a:t>
              </a:r>
              <a:endPara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stamp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2783">
              <a:off x="4228682" y="1390038"/>
              <a:ext cx="493713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>
              <a:off x="8476110" y="1911292"/>
              <a:ext cx="2940073" cy="65413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67346" tIns="33673" rIns="67346" bIns="33673">
              <a:spAutoFit/>
            </a:bodyPr>
            <a:lstStyle/>
            <a:p>
              <a:pPr algn="ctr" defTabSz="673100" eaLnBrk="1" hangingPunct="1">
                <a:lnSpc>
                  <a:spcPct val="90000"/>
                </a:lnSpc>
                <a:buFont typeface="Trebuchet MS" pitchFamily="34" charset="0"/>
                <a:buNone/>
                <a:defRPr/>
              </a:pPr>
              <a:r>
                <a:rPr lang="pt-BR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CASE- Acompanhamento Multidisciplinar de Casos de </a:t>
              </a:r>
              <a:r>
                <a:rPr lang="pt-BR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pt-BR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4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Alta </a:t>
              </a:r>
              <a:r>
                <a:rPr lang="pt-BR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Complexidade </a:t>
              </a:r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8362197" y="2732886"/>
              <a:ext cx="3117964" cy="192774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67346" tIns="33673" rIns="67346" bIns="33673">
              <a:spAutoFit/>
            </a:bodyPr>
            <a:lstStyle/>
            <a:p>
              <a:pPr marL="171450" indent="-171450" defTabSz="67310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Gerenciamento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 saúde do doente de alta complexidade;</a:t>
              </a:r>
            </a:p>
            <a:p>
              <a:pPr marL="171450" indent="-171450" defTabSz="67310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 alto nível de dependência física ou mental; </a:t>
              </a:r>
            </a:p>
            <a:p>
              <a:pPr marL="171450" indent="-171450" defTabSz="67310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 re-internações de alto custo;</a:t>
              </a:r>
            </a:p>
            <a:p>
              <a:pPr marL="171450" indent="-171450" defTabSz="67310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 patologias múltiplas e/ou complexas;</a:t>
              </a:r>
            </a:p>
            <a:p>
              <a:pPr marL="171450" indent="-171450" defTabSz="673100" eaLnBrk="1" hangingPunct="1"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 problemas 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socioeconômicos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e/ou familiares.</a:t>
              </a:r>
            </a:p>
          </p:txBody>
        </p:sp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9115240" y="1398397"/>
              <a:ext cx="2143125" cy="48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7346" tIns="33673" rIns="67346" bIns="33673"/>
            <a:lstStyle/>
            <a:p>
              <a:pPr defTabSz="673100" eaLnBrk="1" hangingPunct="1">
                <a:lnSpc>
                  <a:spcPct val="130000"/>
                </a:lnSpc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pt-B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Prevenç</a:t>
              </a:r>
              <a:r>
                <a:rPr lang="pt-BR" altLang="ja-JP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ão Terciária</a:t>
              </a:r>
              <a:endParaRPr lang="pt-BR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5" descr="stamp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5134">
              <a:off x="8514615" y="1349469"/>
              <a:ext cx="538163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16"/>
            <p:cNvSpPr txBox="1">
              <a:spLocks noChangeArrowheads="1"/>
            </p:cNvSpPr>
            <p:nvPr/>
          </p:nvSpPr>
          <p:spPr bwMode="auto">
            <a:xfrm>
              <a:off x="4195823" y="2361710"/>
              <a:ext cx="3577939" cy="2810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7346" tIns="33673" rIns="67346" bIns="33673">
              <a:spAutoFit/>
            </a:bodyPr>
            <a:lstStyle/>
            <a:p>
              <a:pPr defTabSz="673100" eaLnBrk="1" hangingPunct="1">
                <a:lnSpc>
                  <a:spcPct val="45000"/>
                </a:lnSpc>
                <a:buFont typeface="Trebuchet MS" pitchFamily="34" charset="0"/>
                <a:buNone/>
                <a:defRPr/>
              </a:pPr>
              <a:endParaRPr lang="pt-BR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673100" eaLnBrk="1" hangingPunct="1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Gerenciamento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Doenças Crônicas - de baixa a moderada gravidade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marL="171450" indent="-171450" defTabSz="673100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Monitoramento telefônico paramédico, com supervisão médica, integrando ações  preventivas, educativas e proativas;</a:t>
              </a:r>
            </a:p>
            <a:p>
              <a:pPr defTabSz="673100">
                <a:lnSpc>
                  <a:spcPct val="110000"/>
                </a:lnSpc>
                <a:defRPr/>
              </a:pPr>
              <a:endParaRPr lang="pt-BR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73100">
                <a:lnSpc>
                  <a:spcPct val="110000"/>
                </a:lnSpc>
                <a:defRPr/>
              </a:pPr>
              <a:r>
                <a:rPr lang="pt-BR" sz="12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Resultados Efetivos</a:t>
              </a:r>
            </a:p>
            <a:p>
              <a:pPr defTabSz="673100">
                <a:lnSpc>
                  <a:spcPct val="110000"/>
                </a:lnSpc>
                <a:defRPr/>
              </a:pPr>
              <a:endPara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defTabSz="673100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Melhora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 adesão ao tratamento e hábitos saudáveis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marL="171450" indent="-171450" defTabSz="673100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Agilidade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 solução de intercorrências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marL="171450" indent="-171450" defTabSz="673100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Melhora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 Satisfação/Qualidade de Vida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marL="171450" indent="-171450" defTabSz="673100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Suporte </a:t>
              </a: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Pacientes, Médicos e </a:t>
              </a:r>
              <a:r>
                <a:rPr lang="pt-B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Empresas.</a:t>
              </a:r>
              <a:endPara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endParaRPr>
            </a:p>
          </p:txBody>
        </p:sp>
        <p:sp>
          <p:nvSpPr>
            <p:cNvPr id="50" name="Text Box 40"/>
            <p:cNvSpPr txBox="1">
              <a:spLocks noChangeArrowheads="1"/>
            </p:cNvSpPr>
            <p:nvPr/>
          </p:nvSpPr>
          <p:spPr bwMode="auto">
            <a:xfrm>
              <a:off x="2389655" y="5666978"/>
              <a:ext cx="9403509" cy="646331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673100" eaLnBrk="1" hangingPunct="1"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Atendimento integral aos idosos por meio de equipe multidisciplinar, chefiada por médicos geriatras;</a:t>
              </a:r>
            </a:p>
            <a:p>
              <a:pPr defTabSz="673100" eaLnBrk="1" hangingPunct="1"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Os participantes recebem tratamento centralizado, especializado, com suporte de fisioterapeutas, fonoaudiólogos e nutricionistas;</a:t>
              </a:r>
            </a:p>
            <a:p>
              <a:pPr defTabSz="673100" eaLnBrk="1" hangingPunct="1">
                <a:defRPr/>
              </a:pPr>
              <a:r>
                <a:rPr lang="pt-B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Promove um envelhecimento saudável para  pessoas com 60 anos ou mais.</a:t>
              </a:r>
            </a:p>
          </p:txBody>
        </p:sp>
        <p:sp>
          <p:nvSpPr>
            <p:cNvPr id="51" name="Text Box 45"/>
            <p:cNvSpPr txBox="1">
              <a:spLocks noChangeArrowheads="1"/>
            </p:cNvSpPr>
            <p:nvPr/>
          </p:nvSpPr>
          <p:spPr bwMode="auto">
            <a:xfrm>
              <a:off x="434283" y="5722632"/>
              <a:ext cx="1998149" cy="52679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673100" eaLnBrk="1" hangingPunct="1">
                <a:defRPr/>
              </a:pPr>
              <a:r>
                <a:rPr lang="pt-BR" sz="14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 – Programa de Assistência ao Idoso</a:t>
              </a: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347473" y="265646"/>
            <a:ext cx="72566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Integrada da Saúde - QualiVida</a:t>
            </a:r>
            <a:endParaRPr lang="pt-BR" alt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91200"/>
            <a:ext cx="12192000" cy="595414"/>
          </a:xfrm>
        </p:spPr>
        <p:txBody>
          <a:bodyPr/>
          <a:lstStyle/>
          <a:p>
            <a:r>
              <a:rPr lang="pt-BR" dirty="0" smtClean="0"/>
              <a:t>Vantagens e benefícios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16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373600" y="239519"/>
            <a:ext cx="61686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Grupo </a:t>
            </a:r>
            <a:r>
              <a:rPr lang="pt-BR" sz="3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NotreDame</a:t>
            </a: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Intermédica</a:t>
            </a:r>
            <a:endParaRPr 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412380" y="2144948"/>
            <a:ext cx="1611009" cy="1724593"/>
            <a:chOff x="1224235" y="1270522"/>
            <a:chExt cx="1611009" cy="1724593"/>
          </a:xfrm>
        </p:grpSpPr>
        <p:pic>
          <p:nvPicPr>
            <p:cNvPr id="29" name="Picture 2" descr="Y:\2- Clientes\NotreDame Intermédica\MB2215\7- Base\7.2- Apresentação\V1\PNG\slide7_beiro_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0" t="28163" r="77546" b="57466"/>
            <a:stretch/>
          </p:blipFill>
          <p:spPr bwMode="auto">
            <a:xfrm>
              <a:off x="1405321" y="1270522"/>
              <a:ext cx="1248835" cy="109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CaixaDeTexto 1"/>
            <p:cNvSpPr txBox="1"/>
            <p:nvPr/>
          </p:nvSpPr>
          <p:spPr>
            <a:xfrm>
              <a:off x="1224235" y="2305695"/>
              <a:ext cx="1611009" cy="6894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Quase 50 anos</a:t>
              </a:r>
              <a:br>
                <a:rPr lang="pt-B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de atuação</a:t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no </a:t>
              </a:r>
              <a:r>
                <a:rPr lang="pt-B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segmento empresarial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4069001" y="2153125"/>
            <a:ext cx="1949320" cy="1690540"/>
            <a:chOff x="2704215" y="1304575"/>
            <a:chExt cx="1949320" cy="1690540"/>
          </a:xfrm>
        </p:grpSpPr>
        <p:pic>
          <p:nvPicPr>
            <p:cNvPr id="32" name="Picture 2" descr="Y:\2- Clientes\NotreDame Intermédica\MB2215\7- Base\7.2- Apresentação\V1\PNG\slide7_beiro_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1" t="28163" r="65178" b="57466"/>
            <a:stretch/>
          </p:blipFill>
          <p:spPr bwMode="auto">
            <a:xfrm>
              <a:off x="3096050" y="1304575"/>
              <a:ext cx="1263527" cy="109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aixaDeTexto 1"/>
            <p:cNvSpPr txBox="1"/>
            <p:nvPr/>
          </p:nvSpPr>
          <p:spPr>
            <a:xfrm>
              <a:off x="2704215" y="2305695"/>
              <a:ext cx="1949320" cy="68942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Pioneiro</a:t>
              </a: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/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em Medicina</a:t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Preventiva</a:t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(1982</a:t>
              </a:r>
              <a:r>
                <a:rPr lang="pt-B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)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6102917" y="2153125"/>
            <a:ext cx="1541314" cy="1669002"/>
            <a:chOff x="4751412" y="1304575"/>
            <a:chExt cx="1541314" cy="1669002"/>
          </a:xfrm>
        </p:grpSpPr>
        <p:pic>
          <p:nvPicPr>
            <p:cNvPr id="35" name="Picture 2" descr="Y:\2- Clientes\NotreDame Intermédica\MB2215\7- Base\7.2- Apresentação\V1\PNG\slide7_beiro_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18" t="28163" r="53350" b="57466"/>
            <a:stretch/>
          </p:blipFill>
          <p:spPr bwMode="auto">
            <a:xfrm>
              <a:off x="4891927" y="1304575"/>
              <a:ext cx="1263527" cy="109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aixaDeTexto 1"/>
            <p:cNvSpPr txBox="1"/>
            <p:nvPr/>
          </p:nvSpPr>
          <p:spPr>
            <a:xfrm>
              <a:off x="4751412" y="2327246"/>
              <a:ext cx="1541314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pt-BR" alt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3ª maior </a:t>
              </a:r>
              <a:r>
                <a:rPr lang="pt-BR" altLang="pt-B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grupo de saúde suplementar do País;</a:t>
              </a: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419421" y="4329493"/>
            <a:ext cx="1611009" cy="1441227"/>
            <a:chOff x="947752" y="3198708"/>
            <a:chExt cx="1611009" cy="1441227"/>
          </a:xfrm>
        </p:grpSpPr>
        <p:pic>
          <p:nvPicPr>
            <p:cNvPr id="38" name="Picture 2" descr="Y:\2- Clientes\NotreDame Intermédica\MB2215\7- Base\7.2- Apresentação\V1\PNG\slide7_beiro_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8" t="48031" r="83297" b="38080"/>
            <a:stretch/>
          </p:blipFill>
          <p:spPr bwMode="auto">
            <a:xfrm>
              <a:off x="1152859" y="3198708"/>
              <a:ext cx="1234143" cy="105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CaixaDeTexto 1"/>
            <p:cNvSpPr txBox="1"/>
            <p:nvPr/>
          </p:nvSpPr>
          <p:spPr>
            <a:xfrm>
              <a:off x="947752" y="4295225"/>
              <a:ext cx="1611009" cy="34471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+ </a:t>
              </a:r>
              <a:r>
                <a:rPr lang="pt-B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 de 3,6 milhões</a:t>
              </a: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/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de </a:t>
              </a:r>
              <a:r>
                <a:rPr lang="pt-B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beneficiários </a:t>
              </a: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6024433" y="4329492"/>
            <a:ext cx="1611009" cy="1527404"/>
            <a:chOff x="4787519" y="3200289"/>
            <a:chExt cx="1611009" cy="1527404"/>
          </a:xfrm>
        </p:grpSpPr>
        <p:pic>
          <p:nvPicPr>
            <p:cNvPr id="41" name="Picture 2" descr="Y:\2- Clientes\NotreDame Intermédica\MB2215\7- Base\7.2- Apresentação\V1\PNG\slide7_beiro_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5" t="48032" r="47382" b="38080"/>
            <a:stretch/>
          </p:blipFill>
          <p:spPr bwMode="auto">
            <a:xfrm>
              <a:off x="5013804" y="3200289"/>
              <a:ext cx="1248835" cy="105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CaixaDeTexto 1"/>
            <p:cNvSpPr txBox="1"/>
            <p:nvPr/>
          </p:nvSpPr>
          <p:spPr>
            <a:xfrm>
              <a:off x="4787519" y="4210628"/>
              <a:ext cx="1611009" cy="5170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Corpo </a:t>
              </a:r>
              <a:r>
                <a:rPr lang="pt-B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clínico</a:t>
              </a: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/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com + de</a:t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3 </a:t>
              </a:r>
              <a:r>
                <a:rPr lang="pt-B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mil pessoas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2397802" y="4304251"/>
            <a:ext cx="1611009" cy="1552646"/>
            <a:chOff x="2913032" y="3370878"/>
            <a:chExt cx="1611009" cy="1552646"/>
          </a:xfrm>
        </p:grpSpPr>
        <p:pic>
          <p:nvPicPr>
            <p:cNvPr id="44" name="Picture 2" descr="Y:\2- Clientes\NotreDame Intermédica\MB2215\7- Base\7.2- Apresentação\V1\PNG\slide7_beiro_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0" t="68285" r="77546" b="17441"/>
            <a:stretch/>
          </p:blipFill>
          <p:spPr bwMode="auto">
            <a:xfrm>
              <a:off x="3124631" y="3370878"/>
              <a:ext cx="1248836" cy="1087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CaixaDeTexto 1"/>
            <p:cNvSpPr txBox="1"/>
            <p:nvPr/>
          </p:nvSpPr>
          <p:spPr>
            <a:xfrm>
              <a:off x="2913032" y="4406459"/>
              <a:ext cx="1611009" cy="5170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+ </a:t>
              </a:r>
              <a:r>
                <a:rPr lang="pt-B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de 12 mil</a:t>
              </a: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/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dentistas </a:t>
              </a:r>
              <a:r>
                <a:rPr lang="pt-B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credenciados</a:t>
              </a: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4073171" y="4304251"/>
            <a:ext cx="1949320" cy="1552645"/>
            <a:chOff x="3461531" y="4949420"/>
            <a:chExt cx="1949320" cy="1552645"/>
          </a:xfrm>
        </p:grpSpPr>
        <p:pic>
          <p:nvPicPr>
            <p:cNvPr id="47" name="Picture 2" descr="Y:\2- Clientes\NotreDame Intermédica\MB2215\7- Base\7.2- Apresentação\V1\PNG\slide7_beiro_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1" t="68286" r="65178" b="17440"/>
            <a:stretch/>
          </p:blipFill>
          <p:spPr bwMode="auto">
            <a:xfrm>
              <a:off x="3861718" y="4949420"/>
              <a:ext cx="1263527" cy="1087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aixaDeTexto 1"/>
            <p:cNvSpPr txBox="1"/>
            <p:nvPr/>
          </p:nvSpPr>
          <p:spPr>
            <a:xfrm>
              <a:off x="3461531" y="5985000"/>
              <a:ext cx="1949320" cy="5170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+ de </a:t>
              </a:r>
              <a:r>
                <a:rPr lang="pt-BR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1,1 </a:t>
              </a:r>
              <a:r>
                <a:rPr lang="pt-B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mil</a:t>
              </a: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/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hospitais</a:t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credenciados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endParaRPr>
            </a:p>
          </p:txBody>
        </p:sp>
      </p:grpSp>
      <p:pic>
        <p:nvPicPr>
          <p:cNvPr id="50" name="Imagem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7" t="62109" r="8116" b="4136"/>
          <a:stretch/>
        </p:blipFill>
        <p:spPr>
          <a:xfrm>
            <a:off x="8159816" y="4443865"/>
            <a:ext cx="3579337" cy="2169946"/>
          </a:xfrm>
          <a:prstGeom prst="rect">
            <a:avLst/>
          </a:prstGeom>
        </p:spPr>
      </p:pic>
      <p:sp>
        <p:nvSpPr>
          <p:cNvPr id="51" name="CaixaDeTexto 1"/>
          <p:cNvSpPr txBox="1"/>
          <p:nvPr/>
        </p:nvSpPr>
        <p:spPr>
          <a:xfrm>
            <a:off x="8313392" y="4253091"/>
            <a:ext cx="318451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000" b="1" dirty="0" smtClean="0">
                <a:solidFill>
                  <a:srgbClr val="565655"/>
                </a:solidFill>
                <a:latin typeface="Arial" pitchFamily="34" charset="0"/>
              </a:rPr>
              <a:t>REDE CREDENCIADA</a:t>
            </a:r>
            <a:endParaRPr lang="pt-BR" sz="2000" b="1" dirty="0">
              <a:solidFill>
                <a:srgbClr val="565655"/>
              </a:solidFill>
              <a:latin typeface="Arial" pitchFamily="34" charset="0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8390010" y="4858410"/>
            <a:ext cx="29788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7mil </a:t>
            </a:r>
            <a:r>
              <a:rPr lang="pt-B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pontos de atendimento </a:t>
            </a:r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(hospitais, maternidades, serviços </a:t>
            </a: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diagnósticos </a:t>
            </a: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 </a:t>
            </a:r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consultórios particulares)</a:t>
            </a:r>
          </a:p>
        </p:txBody>
      </p:sp>
      <p:pic>
        <p:nvPicPr>
          <p:cNvPr id="58" name="Imagem 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0" t="37229" r="8330" b="25542"/>
          <a:stretch/>
        </p:blipFill>
        <p:spPr>
          <a:xfrm>
            <a:off x="7954453" y="1474511"/>
            <a:ext cx="3903493" cy="2718464"/>
          </a:xfrm>
          <a:prstGeom prst="rect">
            <a:avLst/>
          </a:prstGeom>
        </p:spPr>
      </p:pic>
      <p:sp>
        <p:nvSpPr>
          <p:cNvPr id="60" name="Retângulo 59"/>
          <p:cNvSpPr/>
          <p:nvPr/>
        </p:nvSpPr>
        <p:spPr>
          <a:xfrm>
            <a:off x="7998142" y="1922943"/>
            <a:ext cx="37626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Prontos-Socorros</a:t>
            </a:r>
          </a:p>
          <a:p>
            <a:pPr algn="ctr">
              <a:lnSpc>
                <a:spcPct val="150000"/>
              </a:lnSpc>
            </a:pP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Hospitais</a:t>
            </a:r>
          </a:p>
          <a:p>
            <a:pPr lvl="0" algn="ctr">
              <a:lnSpc>
                <a:spcPct val="150000"/>
              </a:lnSpc>
            </a:pP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Maternidades integradas</a:t>
            </a:r>
          </a:p>
          <a:p>
            <a:pPr lvl="0" algn="ctr">
              <a:lnSpc>
                <a:spcPct val="150000"/>
              </a:lnSpc>
            </a:pP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59 </a:t>
            </a:r>
            <a:r>
              <a:rPr lang="pt-BR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Centros </a:t>
            </a: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Clínicos</a:t>
            </a:r>
          </a:p>
          <a:p>
            <a:pPr lvl="0" algn="ctr">
              <a:lnSpc>
                <a:spcPct val="150000"/>
              </a:lnSpc>
            </a:pPr>
            <a:r>
              <a:rPr lang="pt-B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 Unidades de Medicina Preventiva</a:t>
            </a:r>
            <a:endParaRPr lang="pt-BR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CaixaDeTexto 1"/>
          <p:cNvSpPr txBox="1"/>
          <p:nvPr/>
        </p:nvSpPr>
        <p:spPr>
          <a:xfrm>
            <a:off x="8543138" y="1395521"/>
            <a:ext cx="255938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000" b="1" dirty="0" smtClean="0">
                <a:solidFill>
                  <a:srgbClr val="565655"/>
                </a:solidFill>
                <a:latin typeface="Arial" pitchFamily="34" charset="0"/>
              </a:rPr>
              <a:t>REDE PRÓPRIA</a:t>
            </a:r>
            <a:endParaRPr lang="pt-BR" sz="2000" b="1" dirty="0">
              <a:solidFill>
                <a:srgbClr val="565655"/>
              </a:solidFill>
              <a:latin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87168" y="1109775"/>
            <a:ext cx="7693034" cy="863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Fundado em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1968 e sediado em São Paulo (SP), o Grupo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NotreDame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Intermédica é composto pela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NotreDame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Intermédica Saúde,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Interodonto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Sistema de Saúde Odontológica e RH Vida Saúde Ocupacional. </a:t>
            </a:r>
          </a:p>
        </p:txBody>
      </p:sp>
      <p:grpSp>
        <p:nvGrpSpPr>
          <p:cNvPr id="49" name="Grupo 48"/>
          <p:cNvGrpSpPr/>
          <p:nvPr/>
        </p:nvGrpSpPr>
        <p:grpSpPr>
          <a:xfrm>
            <a:off x="2438762" y="2186122"/>
            <a:ext cx="1611009" cy="1441227"/>
            <a:chOff x="947752" y="3198708"/>
            <a:chExt cx="1611009" cy="1441227"/>
          </a:xfrm>
        </p:grpSpPr>
        <p:pic>
          <p:nvPicPr>
            <p:cNvPr id="53" name="Picture 2" descr="Y:\2- Clientes\NotreDame Intermédica\MB2215\7- Base\7.2- Apresentação\V1\PNG\slide7_beiro_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8" t="48031" r="83297" b="38080"/>
            <a:stretch/>
          </p:blipFill>
          <p:spPr bwMode="auto">
            <a:xfrm>
              <a:off x="1152859" y="3198708"/>
              <a:ext cx="1234143" cy="105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CaixaDeTexto 1"/>
            <p:cNvSpPr txBox="1"/>
            <p:nvPr/>
          </p:nvSpPr>
          <p:spPr>
            <a:xfrm>
              <a:off x="947752" y="4295225"/>
              <a:ext cx="1611009" cy="34471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9 mil</a:t>
              </a: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/>
              </a:r>
              <a:b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</a:br>
              <a:r>
                <a:rPr lang="pt-BR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</a:rPr>
                <a:t>colaboradores </a:t>
              </a:r>
              <a:endParaRPr lang="pt-B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endParaRPr>
            </a:p>
          </p:txBody>
        </p:sp>
      </p:grpSp>
      <p:pic>
        <p:nvPicPr>
          <p:cNvPr id="56" name="Picture 2" descr="Y:\2- Clientes\NotreDame Intermédica\MB2215\7- Base\7.2- Apresentação\V1\PNG\slide7_beiro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0" t="28163" r="77546" b="57466"/>
          <a:stretch/>
        </p:blipFill>
        <p:spPr bwMode="auto">
          <a:xfrm>
            <a:off x="600507" y="2137342"/>
            <a:ext cx="1248835" cy="10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Y:\2- Clientes\NotreDame Intermédica\MB2215\7- Base\7.2- Apresentação\V1\PNG\slide7_beiro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28163" r="65178" b="57466"/>
          <a:stretch/>
        </p:blipFill>
        <p:spPr bwMode="auto">
          <a:xfrm>
            <a:off x="4467877" y="2145519"/>
            <a:ext cx="1263527" cy="10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Y:\2- Clientes\NotreDame Intermédica\MB2215\7- Base\7.2- Apresentação\V1\PNG\slide7_beiro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8" t="28163" r="53350" b="57466"/>
          <a:stretch/>
        </p:blipFill>
        <p:spPr bwMode="auto">
          <a:xfrm>
            <a:off x="6250473" y="2145519"/>
            <a:ext cx="1263527" cy="10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Y:\2- Clientes\NotreDame Intermédica\MB2215\7- Base\7.2- Apresentação\V1\PNG\slide7_beiro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t="48031" r="83297" b="38080"/>
          <a:stretch/>
        </p:blipFill>
        <p:spPr bwMode="auto">
          <a:xfrm>
            <a:off x="2650910" y="2178516"/>
            <a:ext cx="1234143" cy="105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0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0882" t="27927" r="8529" b="26562"/>
          <a:stretch/>
        </p:blipFill>
        <p:spPr>
          <a:xfrm>
            <a:off x="480577" y="4670651"/>
            <a:ext cx="5817971" cy="185540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3" t="32079" r="5294" b="46094"/>
          <a:stretch/>
        </p:blipFill>
        <p:spPr>
          <a:xfrm>
            <a:off x="480577" y="3776048"/>
            <a:ext cx="5717802" cy="806808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47473" y="1511372"/>
            <a:ext cx="6465635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Interclube é um clube de vantagens e benefícios exclusivo para beneficiários e colaboradores do Grupo </a:t>
            </a:r>
            <a:r>
              <a:rPr lang="pt-BR" alt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NotreDame</a:t>
            </a:r>
            <a:r>
              <a:rPr lang="pt-BR" alt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Intermédica, que promove bem estar e qualidade de vida para seus usuários e familiares. </a:t>
            </a:r>
            <a:endParaRPr lang="pt-BR" altLang="pt-BR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pt-BR" alt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ter </a:t>
            </a:r>
            <a:r>
              <a:rPr lang="pt-BR" alt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a uma gama de ofertas estabelecidas em parcerias e divulgadas pelo </a:t>
            </a:r>
            <a:r>
              <a:rPr lang="pt-BR" alt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www.interclube.com.br Não </a:t>
            </a:r>
            <a:r>
              <a:rPr lang="pt-BR" alt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precisa de </a:t>
            </a:r>
            <a:r>
              <a:rPr lang="pt-BR" alt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cadastro!</a:t>
            </a:r>
            <a:endParaRPr lang="pt-BR" altLang="pt-BR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moça intercl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5107" b="2278"/>
          <a:stretch/>
        </p:blipFill>
        <p:spPr bwMode="auto">
          <a:xfrm>
            <a:off x="6966720" y="1123406"/>
            <a:ext cx="4857522" cy="530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347473" y="265646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Interclube</a:t>
            </a:r>
            <a:endParaRPr lang="pt-BR" altLang="pt-BR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47473" y="916593"/>
            <a:ext cx="5525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Clube de vantagens e benefícios do GNDI</a:t>
            </a:r>
            <a:endParaRPr lang="pt-BR" altLang="pt-BR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37674" y="4351439"/>
            <a:ext cx="24036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hlinkClick r:id="rId5"/>
              </a:rPr>
              <a:t>http://www.gndi.com.br/interclube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07832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69687" y="606694"/>
            <a:ext cx="1253158" cy="602592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026588" y="54474"/>
            <a:ext cx="4344266" cy="461665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sz="2400" dirty="0"/>
              <a:t>Interclube: Alguns parceiros</a:t>
            </a:r>
          </a:p>
        </p:txBody>
      </p:sp>
      <p:pic>
        <p:nvPicPr>
          <p:cNvPr id="19" name="Espaço Reservado para Conteú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4222" y="2875428"/>
            <a:ext cx="1173162" cy="541337"/>
          </a:xfrm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88" y="4884720"/>
            <a:ext cx="872228" cy="64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538" y="2687419"/>
            <a:ext cx="1620838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4" r="18881"/>
          <a:stretch/>
        </p:blipFill>
        <p:spPr bwMode="auto">
          <a:xfrm>
            <a:off x="2355727" y="3764232"/>
            <a:ext cx="89288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60" y="1889487"/>
            <a:ext cx="842568" cy="67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957" y="3710520"/>
            <a:ext cx="1004887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104" y="3757916"/>
            <a:ext cx="1328737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Imagem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097" y="3945335"/>
            <a:ext cx="13858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14" y="4818248"/>
            <a:ext cx="791509" cy="77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27" y="4861766"/>
            <a:ext cx="948729" cy="61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m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11" y="2049645"/>
            <a:ext cx="161448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m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822" y="2881504"/>
            <a:ext cx="914867" cy="5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659" y="1782150"/>
            <a:ext cx="10064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62" y="2724492"/>
            <a:ext cx="146367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CaixaDeTexto 33"/>
          <p:cNvSpPr txBox="1"/>
          <p:nvPr/>
        </p:nvSpPr>
        <p:spPr>
          <a:xfrm>
            <a:off x="883335" y="1048076"/>
            <a:ext cx="12471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Medicamentos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1040287" y="1980914"/>
            <a:ext cx="91082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</a:p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 Cursos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1071892" y="2973481"/>
            <a:ext cx="84991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Compras</a:t>
            </a:r>
          </a:p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On-line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45403" y="4110451"/>
            <a:ext cx="131318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Entretenimento</a:t>
            </a:r>
          </a:p>
        </p:txBody>
      </p:sp>
      <p:cxnSp>
        <p:nvCxnSpPr>
          <p:cNvPr id="6" name="Conector reto 5"/>
          <p:cNvCxnSpPr/>
          <p:nvPr/>
        </p:nvCxnSpPr>
        <p:spPr>
          <a:xfrm flipV="1">
            <a:off x="2133296" y="1740960"/>
            <a:ext cx="9522084" cy="236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 flipV="1">
            <a:off x="2133296" y="2757254"/>
            <a:ext cx="9522084" cy="11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/>
          <p:nvPr/>
        </p:nvCxnSpPr>
        <p:spPr>
          <a:xfrm>
            <a:off x="2133296" y="3648505"/>
            <a:ext cx="9522084" cy="951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/>
          <p:nvPr/>
        </p:nvCxnSpPr>
        <p:spPr>
          <a:xfrm flipV="1">
            <a:off x="2133296" y="4736182"/>
            <a:ext cx="9522084" cy="19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/>
          <p:cNvSpPr txBox="1"/>
          <p:nvPr/>
        </p:nvSpPr>
        <p:spPr>
          <a:xfrm>
            <a:off x="1083859" y="5125771"/>
            <a:ext cx="83227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Diversos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257522" y="578354"/>
            <a:ext cx="14401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accent6">
                    <a:lumMod val="75000"/>
                  </a:schemeClr>
                </a:solidFill>
              </a:rPr>
              <a:t>a partir de</a:t>
            </a:r>
          </a:p>
          <a:p>
            <a:pPr algn="ctr"/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</a:rPr>
              <a:t>35%</a:t>
            </a:r>
          </a:p>
          <a:p>
            <a:pPr algn="ctr"/>
            <a:r>
              <a:rPr lang="pt-BR" sz="14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</a:rPr>
              <a:t>e desconto*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em medicamentos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genéricos tarjados</a:t>
            </a:r>
            <a:endParaRPr lang="pt-B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6742483" y="580009"/>
            <a:ext cx="14401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accent6">
                    <a:lumMod val="75000"/>
                  </a:schemeClr>
                </a:solidFill>
              </a:rPr>
              <a:t>a partir de</a:t>
            </a:r>
          </a:p>
          <a:p>
            <a:pPr algn="ctr"/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</a:rPr>
              <a:t>20%</a:t>
            </a:r>
          </a:p>
          <a:p>
            <a:pPr algn="ctr"/>
            <a:r>
              <a:rPr lang="pt-BR" sz="14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</a:rPr>
              <a:t>e desconto*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em medicamentos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de marca tarjados</a:t>
            </a:r>
            <a:endParaRPr lang="pt-B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8158479" y="578354"/>
            <a:ext cx="14401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solidFill>
                  <a:schemeClr val="accent6">
                    <a:lumMod val="75000"/>
                  </a:schemeClr>
                </a:solidFill>
              </a:rPr>
              <a:t>a partir de</a:t>
            </a:r>
          </a:p>
          <a:p>
            <a:pPr algn="ctr"/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</a:rPr>
              <a:t>%</a:t>
            </a:r>
          </a:p>
          <a:p>
            <a:pPr algn="ctr"/>
            <a:r>
              <a:rPr lang="pt-BR" sz="1400" b="1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</a:rPr>
              <a:t>e desconto*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em produtos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de perfumaria</a:t>
            </a:r>
            <a:endParaRPr lang="pt-B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http://www.acionista.com.br/noticias/abr_11/empresas/DROGASI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88" y="727042"/>
            <a:ext cx="1388800" cy="4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atil.com.br/w/wp-content/uploads/2009/11/5263113445_2a12f14e16_o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95" y="1138460"/>
            <a:ext cx="1091213" cy="56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24071" y="612557"/>
            <a:ext cx="1497793" cy="646500"/>
          </a:xfrm>
          <a:prstGeom prst="rect">
            <a:avLst/>
          </a:prstGeom>
        </p:spPr>
      </p:pic>
      <p:cxnSp>
        <p:nvCxnSpPr>
          <p:cNvPr id="51" name="Conector reto 50"/>
          <p:cNvCxnSpPr/>
          <p:nvPr/>
        </p:nvCxnSpPr>
        <p:spPr>
          <a:xfrm>
            <a:off x="916648" y="1745044"/>
            <a:ext cx="11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/>
          <p:cNvCxnSpPr/>
          <p:nvPr/>
        </p:nvCxnSpPr>
        <p:spPr>
          <a:xfrm>
            <a:off x="918922" y="2757254"/>
            <a:ext cx="11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918920" y="3658015"/>
            <a:ext cx="11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>
            <a:off x="918920" y="4736182"/>
            <a:ext cx="11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s://www.smiles.com.br/image/journal/article?img_id=40564264&amp;t=144922917004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41" y="1184347"/>
            <a:ext cx="1169569" cy="56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CaixaDeTexto 56"/>
          <p:cNvSpPr txBox="1"/>
          <p:nvPr/>
        </p:nvSpPr>
        <p:spPr>
          <a:xfrm>
            <a:off x="9586851" y="1810798"/>
            <a:ext cx="226075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</a:rPr>
              <a:t>10% de desconto* </a:t>
            </a:r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nos cursos de pós-graduação (lato sensu), extensão, língua estrangeira e ensino básico (SP e RJ)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9801223" y="2910548"/>
            <a:ext cx="157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</a:rPr>
              <a:t>% de desconto*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sobre o preço praticado no site principal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6405169" y="2901641"/>
            <a:ext cx="1584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</a:rPr>
              <a:t>10% de desconto*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</a:rPr>
              <a:t>Nas diversas categorias de produtos</a:t>
            </a:r>
          </a:p>
        </p:txBody>
      </p:sp>
      <p:cxnSp>
        <p:nvCxnSpPr>
          <p:cNvPr id="60" name="Conector reto 59"/>
          <p:cNvCxnSpPr/>
          <p:nvPr/>
        </p:nvCxnSpPr>
        <p:spPr>
          <a:xfrm>
            <a:off x="916648" y="5666423"/>
            <a:ext cx="115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 flipV="1">
            <a:off x="2122845" y="5675718"/>
            <a:ext cx="9522084" cy="19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/>
          <p:cNvSpPr txBox="1"/>
          <p:nvPr/>
        </p:nvSpPr>
        <p:spPr>
          <a:xfrm>
            <a:off x="1152737" y="6074568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200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Beleza</a:t>
            </a:r>
            <a:endParaRPr lang="pt-BR" sz="1200" b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4501" y="1834409"/>
            <a:ext cx="1680441" cy="84626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0523" y="1850843"/>
            <a:ext cx="1601223" cy="82983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248316" y="4871484"/>
            <a:ext cx="1882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Até 55% de desconto*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nas diárias de locação de carro com km livre</a:t>
            </a:r>
            <a:endParaRPr lang="pt-B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315944" y="4807739"/>
            <a:ext cx="213081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Até 35</a:t>
            </a: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de desconto*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t-BR" sz="1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mensalidade para pl. </a:t>
            </a:r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semestral </a:t>
            </a:r>
            <a:r>
              <a:rPr lang="pt-BR" sz="1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anual; 50</a:t>
            </a:r>
            <a:r>
              <a:rPr lang="pt-BR" sz="1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de desconto p/ adesão fitness, no </a:t>
            </a:r>
            <a:r>
              <a:rPr lang="pt-BR" sz="11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pl.anual</a:t>
            </a:r>
            <a:r>
              <a:rPr lang="pt-BR" sz="11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123716" y="5835522"/>
            <a:ext cx="1958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12% </a:t>
            </a: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 desconto*</a:t>
            </a:r>
          </a:p>
          <a:p>
            <a:pPr algn="ctr"/>
            <a:r>
              <a:rPr lang="pt-BR" sz="1100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 produtos de beleza nas </a:t>
            </a:r>
            <a:r>
              <a:rPr lang="pt-BR" sz="11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compras </a:t>
            </a:r>
            <a:r>
              <a:rPr lang="pt-BR" sz="1100" dirty="0" err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BR" sz="11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100" dirty="0" err="1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endParaRPr lang="pt-B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800133" y="4036290"/>
            <a:ext cx="1478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Até 50% de </a:t>
            </a:r>
            <a:r>
              <a:rPr lang="pt-BR" sz="12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desconto*</a:t>
            </a:r>
            <a:endParaRPr lang="pt-BR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51272" y="6594021"/>
            <a:ext cx="5517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*Preços e descontos podem variar, confirme entrando no site www.interclube.com.br</a:t>
            </a:r>
            <a:endParaRPr lang="pt-BR" sz="1200" dirty="0"/>
          </a:p>
        </p:txBody>
      </p:sp>
      <p:pic>
        <p:nvPicPr>
          <p:cNvPr id="15362" name="Picture 2" descr="http://criativoon.com/wp-content/uploads/2015/03/logo-o-boticario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727" y="5865055"/>
            <a:ext cx="960217" cy="5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0.kekantoimg.com/uMDHiwE641gCYtaAYqKXUWs5xx4=/fit-in/600x600/s3.amazonaws.com/kekanto_pics/pics/280/51528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56" y="5871108"/>
            <a:ext cx="971705" cy="5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s://completavirtual.files.wordpress.com/2015/06/255581_510844_beauty_box_rgb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18" y="5780468"/>
            <a:ext cx="836432" cy="71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://3.bp.blogspot.com/-pOq7Ajyvkts/VQrtiYBPtuI/AAAAAAAAB6Q/8mdLK0HN9so/s1600/eudora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124" y="5614117"/>
            <a:ext cx="1104512" cy="104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2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9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0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638300" y="2990850"/>
            <a:ext cx="133350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R$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15,00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038475" y="2990850"/>
            <a:ext cx="133350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R$ 21,00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438650" y="2990850"/>
            <a:ext cx="133350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R$ 10,00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838825" y="2990850"/>
            <a:ext cx="133350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R$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15,00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200900" y="2990850"/>
            <a:ext cx="133350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R$ 3,50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601075" y="2990850"/>
            <a:ext cx="1333500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R$ 0,00</a:t>
            </a:r>
            <a:endParaRPr lang="pt-BR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b="80556"/>
          <a:stretch/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76250" y="1476375"/>
            <a:ext cx="1110615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 de Coparticipação </a:t>
            </a:r>
            <a:r>
              <a:rPr lang="pt-BR" sz="28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Teknia</a:t>
            </a:r>
            <a:endParaRPr lang="pt-BR" sz="28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1ª Coparticipação do mês (seja do funcionário ou do dependente) está isenta da coparticipação (em qualquer modalidade: Consulta Ambulatorial, Consulta P.S.).</a:t>
            </a:r>
          </a:p>
          <a:p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1: Se o funcionário faz </a:t>
            </a:r>
            <a:r>
              <a:rPr lang="pt-B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duas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consultas em Junho/17 e </a:t>
            </a:r>
            <a:r>
              <a:rPr lang="pt-B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duas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consultas em Julho/17, a </a:t>
            </a:r>
            <a:r>
              <a:rPr lang="pt-B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Teknia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irá assumir o custo da primeira consulta, tanto de Junho/17  como de Julho/17.</a:t>
            </a:r>
          </a:p>
          <a:p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 funcionário faz </a:t>
            </a:r>
            <a:r>
              <a:rPr lang="pt-B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consulta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Junho/17 e </a:t>
            </a:r>
            <a:r>
              <a:rPr lang="pt-B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consulta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Julho/17, a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Teknia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irá assumir o custo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consultas,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tanto de Junho/17  como de Julho/17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 funcionário faz </a:t>
            </a:r>
            <a:r>
              <a:rPr lang="pt-BR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consulta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dependente também faz </a:t>
            </a:r>
            <a:r>
              <a:rPr lang="pt-BR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consulta em Junho/17, 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Teknia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irá assumir o custo </a:t>
            </a:r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primeira consulta (neste caso, da consulta do funcionário) de Junho/17.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Box 106"/>
          <p:cNvSpPr txBox="1">
            <a:spLocks noChangeArrowheads="1"/>
          </p:cNvSpPr>
          <p:nvPr/>
        </p:nvSpPr>
        <p:spPr bwMode="auto">
          <a:xfrm>
            <a:off x="1775521" y="6642556"/>
            <a:ext cx="1662635" cy="21544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73100"/>
            <a:r>
              <a:rPr lang="pt-BR" sz="800" dirty="0">
                <a:latin typeface="Trebuchet MS" pitchFamily="34" charset="0"/>
              </a:rPr>
              <a:t>Base de dados: ANS – Maio/2014</a:t>
            </a:r>
          </a:p>
        </p:txBody>
      </p:sp>
      <p:sp>
        <p:nvSpPr>
          <p:cNvPr id="37" name="Título 1"/>
          <p:cNvSpPr txBox="1">
            <a:spLocks/>
          </p:cNvSpPr>
          <p:nvPr/>
        </p:nvSpPr>
        <p:spPr bwMode="auto">
          <a:xfrm>
            <a:off x="365368" y="273552"/>
            <a:ext cx="8604448" cy="88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lang="pt-BR" sz="3200" b="1" kern="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+mj-ea"/>
                <a:cs typeface="+mj-cs"/>
              </a:rPr>
              <a:t>O GRUPO</a:t>
            </a:r>
          </a:p>
          <a:p>
            <a:pPr lvl="0" eaLnBrk="0" hangingPunct="0">
              <a:defRPr/>
            </a:pPr>
            <a:r>
              <a:rPr lang="pt-BR" b="1" kern="0" dirty="0">
                <a:latin typeface="Trebuchet MS" pitchFamily="34" charset="0"/>
                <a:ea typeface="+mj-ea"/>
                <a:cs typeface="+mj-cs"/>
              </a:rPr>
              <a:t>Linha do Tempo</a:t>
            </a:r>
            <a:endParaRPr lang="pt-BR" sz="1200" b="1" kern="0" dirty="0"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23" name="Picture 4" descr="Intermedica brasil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1645" y="5063313"/>
            <a:ext cx="754062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interméd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98" y="1276434"/>
            <a:ext cx="812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interméd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7104" y="1249913"/>
            <a:ext cx="812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 descr="33121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0393" y="2769413"/>
            <a:ext cx="8128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Line 8"/>
          <p:cNvSpPr>
            <a:spLocks noChangeShapeType="1"/>
          </p:cNvSpPr>
          <p:nvPr/>
        </p:nvSpPr>
        <p:spPr bwMode="auto">
          <a:xfrm rot="16200000">
            <a:off x="4688615" y="-2636003"/>
            <a:ext cx="6350" cy="8556057"/>
          </a:xfrm>
          <a:prstGeom prst="line">
            <a:avLst/>
          </a:prstGeom>
          <a:noFill/>
          <a:ln w="38100">
            <a:solidFill>
              <a:srgbClr val="F37625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rot="16200000" flipH="1">
            <a:off x="4667068" y="1226337"/>
            <a:ext cx="7439" cy="8514051"/>
          </a:xfrm>
          <a:prstGeom prst="line">
            <a:avLst/>
          </a:prstGeom>
          <a:noFill/>
          <a:ln w="38100">
            <a:solidFill>
              <a:srgbClr val="F37625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rot="16200000" flipH="1">
            <a:off x="3832353" y="-115371"/>
            <a:ext cx="6265" cy="6875276"/>
          </a:xfrm>
          <a:prstGeom prst="line">
            <a:avLst/>
          </a:prstGeom>
          <a:noFill/>
          <a:ln w="38100">
            <a:solidFill>
              <a:srgbClr val="F37625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597910" y="1799189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1968</a:t>
            </a:r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>
            <a:off x="597910" y="1584876"/>
            <a:ext cx="6350" cy="190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33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3860" y="1312619"/>
            <a:ext cx="127793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 14"/>
          <p:cNvGrpSpPr>
            <a:grpSpLocks/>
          </p:cNvGrpSpPr>
          <p:nvPr/>
        </p:nvGrpSpPr>
        <p:grpSpPr bwMode="auto">
          <a:xfrm>
            <a:off x="6328982" y="1307314"/>
            <a:ext cx="812800" cy="206375"/>
            <a:chOff x="2016" y="3598"/>
            <a:chExt cx="1632" cy="480"/>
          </a:xfrm>
        </p:grpSpPr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2194" y="3598"/>
              <a:ext cx="149" cy="149"/>
            </a:xfrm>
            <a:prstGeom prst="rect">
              <a:avLst/>
            </a:prstGeom>
            <a:solidFill>
              <a:srgbClr val="DC762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2374" y="3778"/>
              <a:ext cx="148" cy="148"/>
            </a:xfrm>
            <a:prstGeom prst="rect">
              <a:avLst/>
            </a:prstGeom>
            <a:solidFill>
              <a:srgbClr val="DC762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2016" y="3778"/>
              <a:ext cx="149" cy="148"/>
            </a:xfrm>
            <a:prstGeom prst="rect">
              <a:avLst/>
            </a:prstGeom>
            <a:solidFill>
              <a:srgbClr val="DC762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pt-BR"/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auto">
            <a:xfrm>
              <a:off x="2194" y="3778"/>
              <a:ext cx="149" cy="300"/>
            </a:xfrm>
            <a:custGeom>
              <a:avLst/>
              <a:gdLst>
                <a:gd name="T0" fmla="*/ 0 w 1494"/>
                <a:gd name="T1" fmla="*/ 0 h 3002"/>
                <a:gd name="T2" fmla="*/ 0 w 1494"/>
                <a:gd name="T3" fmla="*/ 0 h 3002"/>
                <a:gd name="T4" fmla="*/ 0 w 1494"/>
                <a:gd name="T5" fmla="*/ 0 h 3002"/>
                <a:gd name="T6" fmla="*/ 0 w 1494"/>
                <a:gd name="T7" fmla="*/ 0 h 3002"/>
                <a:gd name="T8" fmla="*/ 0 w 1494"/>
                <a:gd name="T9" fmla="*/ 0 h 3002"/>
                <a:gd name="T10" fmla="*/ 0 w 1494"/>
                <a:gd name="T11" fmla="*/ 0 h 3002"/>
                <a:gd name="T12" fmla="*/ 0 w 1494"/>
                <a:gd name="T13" fmla="*/ 0 h 3002"/>
                <a:gd name="T14" fmla="*/ 0 w 1494"/>
                <a:gd name="T15" fmla="*/ 0 h 3002"/>
                <a:gd name="T16" fmla="*/ 0 w 1494"/>
                <a:gd name="T17" fmla="*/ 0 h 3002"/>
                <a:gd name="T18" fmla="*/ 0 w 1494"/>
                <a:gd name="T19" fmla="*/ 0 h 3002"/>
                <a:gd name="T20" fmla="*/ 0 w 1494"/>
                <a:gd name="T21" fmla="*/ 0 h 3002"/>
                <a:gd name="T22" fmla="*/ 0 w 1494"/>
                <a:gd name="T23" fmla="*/ 0 h 3002"/>
                <a:gd name="T24" fmla="*/ 0 w 1494"/>
                <a:gd name="T25" fmla="*/ 0 h 3002"/>
                <a:gd name="T26" fmla="*/ 0 w 1494"/>
                <a:gd name="T27" fmla="*/ 0 h 3002"/>
                <a:gd name="T28" fmla="*/ 0 w 1494"/>
                <a:gd name="T29" fmla="*/ 0 h 3002"/>
                <a:gd name="T30" fmla="*/ 0 w 1494"/>
                <a:gd name="T31" fmla="*/ 0 h 3002"/>
                <a:gd name="T32" fmla="*/ 0 w 1494"/>
                <a:gd name="T33" fmla="*/ 0 h 3002"/>
                <a:gd name="T34" fmla="*/ 0 w 1494"/>
                <a:gd name="T35" fmla="*/ 0 h 3002"/>
                <a:gd name="T36" fmla="*/ 0 w 1494"/>
                <a:gd name="T37" fmla="*/ 0 h 3002"/>
                <a:gd name="T38" fmla="*/ 0 w 1494"/>
                <a:gd name="T39" fmla="*/ 0 h 3002"/>
                <a:gd name="T40" fmla="*/ 0 w 1494"/>
                <a:gd name="T41" fmla="*/ 0 h 3002"/>
                <a:gd name="T42" fmla="*/ 0 w 1494"/>
                <a:gd name="T43" fmla="*/ 0 h 3002"/>
                <a:gd name="T44" fmla="*/ 0 w 1494"/>
                <a:gd name="T45" fmla="*/ 0 h 3002"/>
                <a:gd name="T46" fmla="*/ 0 w 1494"/>
                <a:gd name="T47" fmla="*/ 0 h 3002"/>
                <a:gd name="T48" fmla="*/ 0 w 1494"/>
                <a:gd name="T49" fmla="*/ 0 h 3002"/>
                <a:gd name="T50" fmla="*/ 0 w 1494"/>
                <a:gd name="T51" fmla="*/ 0 h 3002"/>
                <a:gd name="T52" fmla="*/ 0 w 1494"/>
                <a:gd name="T53" fmla="*/ 0 h 3002"/>
                <a:gd name="T54" fmla="*/ 0 w 1494"/>
                <a:gd name="T55" fmla="*/ 0 h 3002"/>
                <a:gd name="T56" fmla="*/ 0 w 1494"/>
                <a:gd name="T57" fmla="*/ 0 h 3002"/>
                <a:gd name="T58" fmla="*/ 0 w 1494"/>
                <a:gd name="T59" fmla="*/ 0 h 30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494"/>
                <a:gd name="T91" fmla="*/ 0 h 3002"/>
                <a:gd name="T92" fmla="*/ 1494 w 1494"/>
                <a:gd name="T93" fmla="*/ 3002 h 300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494" h="3002">
                  <a:moveTo>
                    <a:pt x="12" y="0"/>
                  </a:moveTo>
                  <a:lnTo>
                    <a:pt x="1494" y="0"/>
                  </a:lnTo>
                  <a:lnTo>
                    <a:pt x="1494" y="1519"/>
                  </a:lnTo>
                  <a:lnTo>
                    <a:pt x="1494" y="3002"/>
                  </a:lnTo>
                  <a:lnTo>
                    <a:pt x="1464" y="3002"/>
                  </a:lnTo>
                  <a:lnTo>
                    <a:pt x="1388" y="2996"/>
                  </a:lnTo>
                  <a:lnTo>
                    <a:pt x="1275" y="2985"/>
                  </a:lnTo>
                  <a:lnTo>
                    <a:pt x="1127" y="2954"/>
                  </a:lnTo>
                  <a:lnTo>
                    <a:pt x="1043" y="2931"/>
                  </a:lnTo>
                  <a:lnTo>
                    <a:pt x="961" y="2901"/>
                  </a:lnTo>
                  <a:lnTo>
                    <a:pt x="872" y="2865"/>
                  </a:lnTo>
                  <a:lnTo>
                    <a:pt x="783" y="2825"/>
                  </a:lnTo>
                  <a:lnTo>
                    <a:pt x="693" y="2777"/>
                  </a:lnTo>
                  <a:lnTo>
                    <a:pt x="605" y="2717"/>
                  </a:lnTo>
                  <a:lnTo>
                    <a:pt x="522" y="2646"/>
                  </a:lnTo>
                  <a:lnTo>
                    <a:pt x="438" y="2570"/>
                  </a:lnTo>
                  <a:lnTo>
                    <a:pt x="350" y="2475"/>
                  </a:lnTo>
                  <a:lnTo>
                    <a:pt x="278" y="2374"/>
                  </a:lnTo>
                  <a:lnTo>
                    <a:pt x="213" y="2279"/>
                  </a:lnTo>
                  <a:lnTo>
                    <a:pt x="160" y="2184"/>
                  </a:lnTo>
                  <a:lnTo>
                    <a:pt x="118" y="2095"/>
                  </a:lnTo>
                  <a:lnTo>
                    <a:pt x="83" y="2005"/>
                  </a:lnTo>
                  <a:lnTo>
                    <a:pt x="54" y="1922"/>
                  </a:lnTo>
                  <a:lnTo>
                    <a:pt x="35" y="1845"/>
                  </a:lnTo>
                  <a:lnTo>
                    <a:pt x="18" y="1774"/>
                  </a:lnTo>
                  <a:lnTo>
                    <a:pt x="6" y="1709"/>
                  </a:lnTo>
                  <a:lnTo>
                    <a:pt x="0" y="1602"/>
                  </a:lnTo>
                  <a:lnTo>
                    <a:pt x="0" y="1531"/>
                  </a:lnTo>
                  <a:lnTo>
                    <a:pt x="0" y="150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C76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auto">
            <a:xfrm>
              <a:off x="2604" y="3778"/>
              <a:ext cx="54" cy="149"/>
            </a:xfrm>
            <a:custGeom>
              <a:avLst/>
              <a:gdLst>
                <a:gd name="T0" fmla="*/ 0 w 546"/>
                <a:gd name="T1" fmla="*/ 0 h 1490"/>
                <a:gd name="T2" fmla="*/ 0 w 546"/>
                <a:gd name="T3" fmla="*/ 0 h 1490"/>
                <a:gd name="T4" fmla="*/ 0 w 546"/>
                <a:gd name="T5" fmla="*/ 0 h 1490"/>
                <a:gd name="T6" fmla="*/ 0 w 546"/>
                <a:gd name="T7" fmla="*/ 0 h 1490"/>
                <a:gd name="T8" fmla="*/ 0 w 546"/>
                <a:gd name="T9" fmla="*/ 0 h 1490"/>
                <a:gd name="T10" fmla="*/ 0 w 546"/>
                <a:gd name="T11" fmla="*/ 0 h 1490"/>
                <a:gd name="T12" fmla="*/ 0 w 546"/>
                <a:gd name="T13" fmla="*/ 0 h 1490"/>
                <a:gd name="T14" fmla="*/ 0 w 546"/>
                <a:gd name="T15" fmla="*/ 0 h 1490"/>
                <a:gd name="T16" fmla="*/ 0 w 546"/>
                <a:gd name="T17" fmla="*/ 0 h 1490"/>
                <a:gd name="T18" fmla="*/ 0 w 546"/>
                <a:gd name="T19" fmla="*/ 0 h 1490"/>
                <a:gd name="T20" fmla="*/ 0 w 546"/>
                <a:gd name="T21" fmla="*/ 0 h 1490"/>
                <a:gd name="T22" fmla="*/ 0 w 546"/>
                <a:gd name="T23" fmla="*/ 0 h 1490"/>
                <a:gd name="T24" fmla="*/ 0 w 546"/>
                <a:gd name="T25" fmla="*/ 0 h 1490"/>
                <a:gd name="T26" fmla="*/ 0 w 546"/>
                <a:gd name="T27" fmla="*/ 0 h 1490"/>
                <a:gd name="T28" fmla="*/ 0 w 546"/>
                <a:gd name="T29" fmla="*/ 0 h 1490"/>
                <a:gd name="T30" fmla="*/ 0 w 546"/>
                <a:gd name="T31" fmla="*/ 0 h 1490"/>
                <a:gd name="T32" fmla="*/ 0 w 546"/>
                <a:gd name="T33" fmla="*/ 0 h 1490"/>
                <a:gd name="T34" fmla="*/ 0 w 546"/>
                <a:gd name="T35" fmla="*/ 0 h 1490"/>
                <a:gd name="T36" fmla="*/ 0 w 546"/>
                <a:gd name="T37" fmla="*/ 0 h 1490"/>
                <a:gd name="T38" fmla="*/ 0 w 546"/>
                <a:gd name="T39" fmla="*/ 0 h 1490"/>
                <a:gd name="T40" fmla="*/ 0 w 546"/>
                <a:gd name="T41" fmla="*/ 0 h 1490"/>
                <a:gd name="T42" fmla="*/ 0 w 546"/>
                <a:gd name="T43" fmla="*/ 0 h 1490"/>
                <a:gd name="T44" fmla="*/ 0 w 546"/>
                <a:gd name="T45" fmla="*/ 0 h 1490"/>
                <a:gd name="T46" fmla="*/ 0 w 546"/>
                <a:gd name="T47" fmla="*/ 0 h 1490"/>
                <a:gd name="T48" fmla="*/ 0 w 546"/>
                <a:gd name="T49" fmla="*/ 0 h 1490"/>
                <a:gd name="T50" fmla="*/ 0 w 546"/>
                <a:gd name="T51" fmla="*/ 0 h 1490"/>
                <a:gd name="T52" fmla="*/ 0 w 546"/>
                <a:gd name="T53" fmla="*/ 0 h 1490"/>
                <a:gd name="T54" fmla="*/ 0 w 546"/>
                <a:gd name="T55" fmla="*/ 0 h 1490"/>
                <a:gd name="T56" fmla="*/ 0 w 546"/>
                <a:gd name="T57" fmla="*/ 0 h 1490"/>
                <a:gd name="T58" fmla="*/ 0 w 546"/>
                <a:gd name="T59" fmla="*/ 0 h 1490"/>
                <a:gd name="T60" fmla="*/ 0 w 546"/>
                <a:gd name="T61" fmla="*/ 0 h 1490"/>
                <a:gd name="T62" fmla="*/ 0 w 546"/>
                <a:gd name="T63" fmla="*/ 0 h 1490"/>
                <a:gd name="T64" fmla="*/ 0 w 546"/>
                <a:gd name="T65" fmla="*/ 0 h 1490"/>
                <a:gd name="T66" fmla="*/ 0 w 546"/>
                <a:gd name="T67" fmla="*/ 0 h 1490"/>
                <a:gd name="T68" fmla="*/ 0 w 546"/>
                <a:gd name="T69" fmla="*/ 0 h 1490"/>
                <a:gd name="T70" fmla="*/ 0 w 546"/>
                <a:gd name="T71" fmla="*/ 0 h 1490"/>
                <a:gd name="T72" fmla="*/ 0 w 546"/>
                <a:gd name="T73" fmla="*/ 0 h 1490"/>
                <a:gd name="T74" fmla="*/ 0 w 546"/>
                <a:gd name="T75" fmla="*/ 0 h 1490"/>
                <a:gd name="T76" fmla="*/ 0 w 546"/>
                <a:gd name="T77" fmla="*/ 0 h 1490"/>
                <a:gd name="T78" fmla="*/ 0 w 546"/>
                <a:gd name="T79" fmla="*/ 0 h 1490"/>
                <a:gd name="T80" fmla="*/ 0 w 546"/>
                <a:gd name="T81" fmla="*/ 0 h 14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46"/>
                <a:gd name="T124" fmla="*/ 0 h 1490"/>
                <a:gd name="T125" fmla="*/ 546 w 546"/>
                <a:gd name="T126" fmla="*/ 1490 h 14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46" h="1490">
                  <a:moveTo>
                    <a:pt x="0" y="1490"/>
                  </a:moveTo>
                  <a:lnTo>
                    <a:pt x="0" y="1418"/>
                  </a:lnTo>
                  <a:lnTo>
                    <a:pt x="47" y="1412"/>
                  </a:lnTo>
                  <a:lnTo>
                    <a:pt x="89" y="1406"/>
                  </a:lnTo>
                  <a:lnTo>
                    <a:pt x="118" y="1395"/>
                  </a:lnTo>
                  <a:lnTo>
                    <a:pt x="136" y="1383"/>
                  </a:lnTo>
                  <a:lnTo>
                    <a:pt x="154" y="1365"/>
                  </a:lnTo>
                  <a:lnTo>
                    <a:pt x="160" y="1341"/>
                  </a:lnTo>
                  <a:lnTo>
                    <a:pt x="165" y="1311"/>
                  </a:lnTo>
                  <a:lnTo>
                    <a:pt x="165" y="1270"/>
                  </a:lnTo>
                  <a:lnTo>
                    <a:pt x="165" y="220"/>
                  </a:lnTo>
                  <a:lnTo>
                    <a:pt x="165" y="178"/>
                  </a:lnTo>
                  <a:lnTo>
                    <a:pt x="160" y="149"/>
                  </a:lnTo>
                  <a:lnTo>
                    <a:pt x="154" y="125"/>
                  </a:lnTo>
                  <a:lnTo>
                    <a:pt x="136" y="107"/>
                  </a:lnTo>
                  <a:lnTo>
                    <a:pt x="118" y="94"/>
                  </a:lnTo>
                  <a:lnTo>
                    <a:pt x="89" y="83"/>
                  </a:lnTo>
                  <a:lnTo>
                    <a:pt x="47" y="77"/>
                  </a:lnTo>
                  <a:lnTo>
                    <a:pt x="0" y="71"/>
                  </a:lnTo>
                  <a:lnTo>
                    <a:pt x="0" y="0"/>
                  </a:lnTo>
                  <a:lnTo>
                    <a:pt x="546" y="0"/>
                  </a:lnTo>
                  <a:lnTo>
                    <a:pt x="546" y="71"/>
                  </a:lnTo>
                  <a:lnTo>
                    <a:pt x="498" y="77"/>
                  </a:lnTo>
                  <a:lnTo>
                    <a:pt x="456" y="83"/>
                  </a:lnTo>
                  <a:lnTo>
                    <a:pt x="433" y="94"/>
                  </a:lnTo>
                  <a:lnTo>
                    <a:pt x="409" y="107"/>
                  </a:lnTo>
                  <a:lnTo>
                    <a:pt x="397" y="125"/>
                  </a:lnTo>
                  <a:lnTo>
                    <a:pt x="386" y="149"/>
                  </a:lnTo>
                  <a:lnTo>
                    <a:pt x="380" y="178"/>
                  </a:lnTo>
                  <a:lnTo>
                    <a:pt x="380" y="220"/>
                  </a:lnTo>
                  <a:lnTo>
                    <a:pt x="380" y="1270"/>
                  </a:lnTo>
                  <a:lnTo>
                    <a:pt x="380" y="1311"/>
                  </a:lnTo>
                  <a:lnTo>
                    <a:pt x="386" y="1341"/>
                  </a:lnTo>
                  <a:lnTo>
                    <a:pt x="397" y="1365"/>
                  </a:lnTo>
                  <a:lnTo>
                    <a:pt x="409" y="1383"/>
                  </a:lnTo>
                  <a:lnTo>
                    <a:pt x="433" y="1395"/>
                  </a:lnTo>
                  <a:lnTo>
                    <a:pt x="462" y="1406"/>
                  </a:lnTo>
                  <a:lnTo>
                    <a:pt x="498" y="1412"/>
                  </a:lnTo>
                  <a:lnTo>
                    <a:pt x="546" y="1418"/>
                  </a:lnTo>
                  <a:lnTo>
                    <a:pt x="546" y="1490"/>
                  </a:lnTo>
                  <a:lnTo>
                    <a:pt x="0" y="149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auto">
            <a:xfrm>
              <a:off x="2674" y="3821"/>
              <a:ext cx="100" cy="106"/>
            </a:xfrm>
            <a:custGeom>
              <a:avLst/>
              <a:gdLst>
                <a:gd name="T0" fmla="*/ 0 w 1003"/>
                <a:gd name="T1" fmla="*/ 0 h 1063"/>
                <a:gd name="T2" fmla="*/ 0 w 1003"/>
                <a:gd name="T3" fmla="*/ 0 h 1063"/>
                <a:gd name="T4" fmla="*/ 0 w 1003"/>
                <a:gd name="T5" fmla="*/ 0 h 1063"/>
                <a:gd name="T6" fmla="*/ 0 w 1003"/>
                <a:gd name="T7" fmla="*/ 0 h 1063"/>
                <a:gd name="T8" fmla="*/ 0 w 1003"/>
                <a:gd name="T9" fmla="*/ 0 h 1063"/>
                <a:gd name="T10" fmla="*/ 0 w 1003"/>
                <a:gd name="T11" fmla="*/ 0 h 1063"/>
                <a:gd name="T12" fmla="*/ 0 w 1003"/>
                <a:gd name="T13" fmla="*/ 0 h 1063"/>
                <a:gd name="T14" fmla="*/ 0 w 1003"/>
                <a:gd name="T15" fmla="*/ 0 h 1063"/>
                <a:gd name="T16" fmla="*/ 0 w 1003"/>
                <a:gd name="T17" fmla="*/ 0 h 1063"/>
                <a:gd name="T18" fmla="*/ 0 w 1003"/>
                <a:gd name="T19" fmla="*/ 0 h 1063"/>
                <a:gd name="T20" fmla="*/ 0 w 1003"/>
                <a:gd name="T21" fmla="*/ 0 h 1063"/>
                <a:gd name="T22" fmla="*/ 0 w 1003"/>
                <a:gd name="T23" fmla="*/ 0 h 1063"/>
                <a:gd name="T24" fmla="*/ 0 w 1003"/>
                <a:gd name="T25" fmla="*/ 0 h 1063"/>
                <a:gd name="T26" fmla="*/ 0 w 1003"/>
                <a:gd name="T27" fmla="*/ 0 h 1063"/>
                <a:gd name="T28" fmla="*/ 0 w 1003"/>
                <a:gd name="T29" fmla="*/ 0 h 1063"/>
                <a:gd name="T30" fmla="*/ 0 w 1003"/>
                <a:gd name="T31" fmla="*/ 0 h 1063"/>
                <a:gd name="T32" fmla="*/ 0 w 1003"/>
                <a:gd name="T33" fmla="*/ 0 h 1063"/>
                <a:gd name="T34" fmla="*/ 0 w 1003"/>
                <a:gd name="T35" fmla="*/ 0 h 1063"/>
                <a:gd name="T36" fmla="*/ 0 w 1003"/>
                <a:gd name="T37" fmla="*/ 0 h 1063"/>
                <a:gd name="T38" fmla="*/ 0 w 1003"/>
                <a:gd name="T39" fmla="*/ 0 h 1063"/>
                <a:gd name="T40" fmla="*/ 0 w 1003"/>
                <a:gd name="T41" fmla="*/ 0 h 1063"/>
                <a:gd name="T42" fmla="*/ 0 w 1003"/>
                <a:gd name="T43" fmla="*/ 0 h 1063"/>
                <a:gd name="T44" fmla="*/ 0 w 1003"/>
                <a:gd name="T45" fmla="*/ 0 h 1063"/>
                <a:gd name="T46" fmla="*/ 0 w 1003"/>
                <a:gd name="T47" fmla="*/ 0 h 1063"/>
                <a:gd name="T48" fmla="*/ 0 w 1003"/>
                <a:gd name="T49" fmla="*/ 0 h 1063"/>
                <a:gd name="T50" fmla="*/ 0 w 1003"/>
                <a:gd name="T51" fmla="*/ 0 h 1063"/>
                <a:gd name="T52" fmla="*/ 0 w 1003"/>
                <a:gd name="T53" fmla="*/ 0 h 1063"/>
                <a:gd name="T54" fmla="*/ 0 w 1003"/>
                <a:gd name="T55" fmla="*/ 0 h 1063"/>
                <a:gd name="T56" fmla="*/ 0 w 1003"/>
                <a:gd name="T57" fmla="*/ 0 h 1063"/>
                <a:gd name="T58" fmla="*/ 0 w 1003"/>
                <a:gd name="T59" fmla="*/ 0 h 1063"/>
                <a:gd name="T60" fmla="*/ 0 w 1003"/>
                <a:gd name="T61" fmla="*/ 0 h 1063"/>
                <a:gd name="T62" fmla="*/ 0 w 1003"/>
                <a:gd name="T63" fmla="*/ 0 h 1063"/>
                <a:gd name="T64" fmla="*/ 0 w 1003"/>
                <a:gd name="T65" fmla="*/ 0 h 1063"/>
                <a:gd name="T66" fmla="*/ 0 w 1003"/>
                <a:gd name="T67" fmla="*/ 0 h 1063"/>
                <a:gd name="T68" fmla="*/ 0 w 1003"/>
                <a:gd name="T69" fmla="*/ 0 h 1063"/>
                <a:gd name="T70" fmla="*/ 0 w 1003"/>
                <a:gd name="T71" fmla="*/ 0 h 1063"/>
                <a:gd name="T72" fmla="*/ 0 w 1003"/>
                <a:gd name="T73" fmla="*/ 0 h 1063"/>
                <a:gd name="T74" fmla="*/ 0 w 1003"/>
                <a:gd name="T75" fmla="*/ 0 h 10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03"/>
                <a:gd name="T115" fmla="*/ 0 h 1063"/>
                <a:gd name="T116" fmla="*/ 1003 w 1003"/>
                <a:gd name="T117" fmla="*/ 1063 h 10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03" h="1063">
                  <a:moveTo>
                    <a:pt x="6" y="1063"/>
                  </a:moveTo>
                  <a:lnTo>
                    <a:pt x="6" y="991"/>
                  </a:lnTo>
                  <a:lnTo>
                    <a:pt x="42" y="985"/>
                  </a:lnTo>
                  <a:lnTo>
                    <a:pt x="71" y="979"/>
                  </a:lnTo>
                  <a:lnTo>
                    <a:pt x="96" y="973"/>
                  </a:lnTo>
                  <a:lnTo>
                    <a:pt x="113" y="962"/>
                  </a:lnTo>
                  <a:lnTo>
                    <a:pt x="125" y="943"/>
                  </a:lnTo>
                  <a:lnTo>
                    <a:pt x="137" y="926"/>
                  </a:lnTo>
                  <a:lnTo>
                    <a:pt x="143" y="908"/>
                  </a:lnTo>
                  <a:lnTo>
                    <a:pt x="143" y="884"/>
                  </a:lnTo>
                  <a:lnTo>
                    <a:pt x="143" y="207"/>
                  </a:lnTo>
                  <a:lnTo>
                    <a:pt x="143" y="178"/>
                  </a:lnTo>
                  <a:lnTo>
                    <a:pt x="137" y="154"/>
                  </a:lnTo>
                  <a:lnTo>
                    <a:pt x="130" y="137"/>
                  </a:lnTo>
                  <a:lnTo>
                    <a:pt x="119" y="119"/>
                  </a:lnTo>
                  <a:lnTo>
                    <a:pt x="96" y="112"/>
                  </a:lnTo>
                  <a:lnTo>
                    <a:pt x="71" y="101"/>
                  </a:lnTo>
                  <a:lnTo>
                    <a:pt x="0" y="95"/>
                  </a:lnTo>
                  <a:lnTo>
                    <a:pt x="0" y="30"/>
                  </a:lnTo>
                  <a:lnTo>
                    <a:pt x="315" y="18"/>
                  </a:lnTo>
                  <a:lnTo>
                    <a:pt x="315" y="220"/>
                  </a:lnTo>
                  <a:lnTo>
                    <a:pt x="320" y="220"/>
                  </a:lnTo>
                  <a:lnTo>
                    <a:pt x="345" y="178"/>
                  </a:lnTo>
                  <a:lnTo>
                    <a:pt x="368" y="137"/>
                  </a:lnTo>
                  <a:lnTo>
                    <a:pt x="398" y="101"/>
                  </a:lnTo>
                  <a:lnTo>
                    <a:pt x="433" y="66"/>
                  </a:lnTo>
                  <a:lnTo>
                    <a:pt x="469" y="42"/>
                  </a:lnTo>
                  <a:lnTo>
                    <a:pt x="510" y="18"/>
                  </a:lnTo>
                  <a:lnTo>
                    <a:pt x="558" y="6"/>
                  </a:lnTo>
                  <a:lnTo>
                    <a:pt x="611" y="0"/>
                  </a:lnTo>
                  <a:lnTo>
                    <a:pt x="670" y="6"/>
                  </a:lnTo>
                  <a:lnTo>
                    <a:pt x="724" y="24"/>
                  </a:lnTo>
                  <a:lnTo>
                    <a:pt x="771" y="48"/>
                  </a:lnTo>
                  <a:lnTo>
                    <a:pt x="807" y="83"/>
                  </a:lnTo>
                  <a:lnTo>
                    <a:pt x="836" y="131"/>
                  </a:lnTo>
                  <a:lnTo>
                    <a:pt x="855" y="178"/>
                  </a:lnTo>
                  <a:lnTo>
                    <a:pt x="866" y="243"/>
                  </a:lnTo>
                  <a:lnTo>
                    <a:pt x="872" y="308"/>
                  </a:lnTo>
                  <a:lnTo>
                    <a:pt x="872" y="884"/>
                  </a:lnTo>
                  <a:lnTo>
                    <a:pt x="872" y="908"/>
                  </a:lnTo>
                  <a:lnTo>
                    <a:pt x="878" y="932"/>
                  </a:lnTo>
                  <a:lnTo>
                    <a:pt x="884" y="949"/>
                  </a:lnTo>
                  <a:lnTo>
                    <a:pt x="902" y="962"/>
                  </a:lnTo>
                  <a:lnTo>
                    <a:pt x="920" y="973"/>
                  </a:lnTo>
                  <a:lnTo>
                    <a:pt x="943" y="979"/>
                  </a:lnTo>
                  <a:lnTo>
                    <a:pt x="1003" y="991"/>
                  </a:lnTo>
                  <a:lnTo>
                    <a:pt x="1003" y="1063"/>
                  </a:lnTo>
                  <a:lnTo>
                    <a:pt x="688" y="1063"/>
                  </a:lnTo>
                  <a:lnTo>
                    <a:pt x="688" y="291"/>
                  </a:lnTo>
                  <a:lnTo>
                    <a:pt x="682" y="243"/>
                  </a:lnTo>
                  <a:lnTo>
                    <a:pt x="676" y="202"/>
                  </a:lnTo>
                  <a:lnTo>
                    <a:pt x="665" y="167"/>
                  </a:lnTo>
                  <a:lnTo>
                    <a:pt x="653" y="143"/>
                  </a:lnTo>
                  <a:lnTo>
                    <a:pt x="629" y="125"/>
                  </a:lnTo>
                  <a:lnTo>
                    <a:pt x="611" y="112"/>
                  </a:lnTo>
                  <a:lnTo>
                    <a:pt x="587" y="107"/>
                  </a:lnTo>
                  <a:lnTo>
                    <a:pt x="558" y="101"/>
                  </a:lnTo>
                  <a:lnTo>
                    <a:pt x="516" y="107"/>
                  </a:lnTo>
                  <a:lnTo>
                    <a:pt x="475" y="131"/>
                  </a:lnTo>
                  <a:lnTo>
                    <a:pt x="440" y="160"/>
                  </a:lnTo>
                  <a:lnTo>
                    <a:pt x="404" y="202"/>
                  </a:lnTo>
                  <a:lnTo>
                    <a:pt x="374" y="255"/>
                  </a:lnTo>
                  <a:lnTo>
                    <a:pt x="351" y="321"/>
                  </a:lnTo>
                  <a:lnTo>
                    <a:pt x="332" y="386"/>
                  </a:lnTo>
                  <a:lnTo>
                    <a:pt x="326" y="463"/>
                  </a:lnTo>
                  <a:lnTo>
                    <a:pt x="326" y="884"/>
                  </a:lnTo>
                  <a:lnTo>
                    <a:pt x="332" y="908"/>
                  </a:lnTo>
                  <a:lnTo>
                    <a:pt x="339" y="926"/>
                  </a:lnTo>
                  <a:lnTo>
                    <a:pt x="345" y="943"/>
                  </a:lnTo>
                  <a:lnTo>
                    <a:pt x="356" y="962"/>
                  </a:lnTo>
                  <a:lnTo>
                    <a:pt x="380" y="973"/>
                  </a:lnTo>
                  <a:lnTo>
                    <a:pt x="404" y="979"/>
                  </a:lnTo>
                  <a:lnTo>
                    <a:pt x="433" y="985"/>
                  </a:lnTo>
                  <a:lnTo>
                    <a:pt x="469" y="991"/>
                  </a:lnTo>
                  <a:lnTo>
                    <a:pt x="469" y="1063"/>
                  </a:lnTo>
                  <a:lnTo>
                    <a:pt x="6" y="10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auto">
            <a:xfrm>
              <a:off x="2789" y="3784"/>
              <a:ext cx="60" cy="145"/>
            </a:xfrm>
            <a:custGeom>
              <a:avLst/>
              <a:gdLst>
                <a:gd name="T0" fmla="*/ 0 w 599"/>
                <a:gd name="T1" fmla="*/ 0 h 1453"/>
                <a:gd name="T2" fmla="*/ 0 w 599"/>
                <a:gd name="T3" fmla="*/ 0 h 1453"/>
                <a:gd name="T4" fmla="*/ 0 w 599"/>
                <a:gd name="T5" fmla="*/ 0 h 1453"/>
                <a:gd name="T6" fmla="*/ 0 w 599"/>
                <a:gd name="T7" fmla="*/ 0 h 1453"/>
                <a:gd name="T8" fmla="*/ 0 w 599"/>
                <a:gd name="T9" fmla="*/ 0 h 1453"/>
                <a:gd name="T10" fmla="*/ 0 w 599"/>
                <a:gd name="T11" fmla="*/ 0 h 1453"/>
                <a:gd name="T12" fmla="*/ 0 w 599"/>
                <a:gd name="T13" fmla="*/ 0 h 1453"/>
                <a:gd name="T14" fmla="*/ 0 w 599"/>
                <a:gd name="T15" fmla="*/ 0 h 1453"/>
                <a:gd name="T16" fmla="*/ 0 w 599"/>
                <a:gd name="T17" fmla="*/ 0 h 1453"/>
                <a:gd name="T18" fmla="*/ 0 w 599"/>
                <a:gd name="T19" fmla="*/ 0 h 1453"/>
                <a:gd name="T20" fmla="*/ 0 w 599"/>
                <a:gd name="T21" fmla="*/ 0 h 1453"/>
                <a:gd name="T22" fmla="*/ 0 w 599"/>
                <a:gd name="T23" fmla="*/ 0 h 1453"/>
                <a:gd name="T24" fmla="*/ 0 w 599"/>
                <a:gd name="T25" fmla="*/ 0 h 1453"/>
                <a:gd name="T26" fmla="*/ 0 w 599"/>
                <a:gd name="T27" fmla="*/ 0 h 1453"/>
                <a:gd name="T28" fmla="*/ 0 w 599"/>
                <a:gd name="T29" fmla="*/ 0 h 1453"/>
                <a:gd name="T30" fmla="*/ 0 w 599"/>
                <a:gd name="T31" fmla="*/ 0 h 1453"/>
                <a:gd name="T32" fmla="*/ 0 w 599"/>
                <a:gd name="T33" fmla="*/ 0 h 1453"/>
                <a:gd name="T34" fmla="*/ 0 w 599"/>
                <a:gd name="T35" fmla="*/ 0 h 1453"/>
                <a:gd name="T36" fmla="*/ 0 w 599"/>
                <a:gd name="T37" fmla="*/ 0 h 1453"/>
                <a:gd name="T38" fmla="*/ 0 w 599"/>
                <a:gd name="T39" fmla="*/ 0 h 1453"/>
                <a:gd name="T40" fmla="*/ 0 w 599"/>
                <a:gd name="T41" fmla="*/ 0 h 1453"/>
                <a:gd name="T42" fmla="*/ 0 w 599"/>
                <a:gd name="T43" fmla="*/ 0 h 1453"/>
                <a:gd name="T44" fmla="*/ 0 w 599"/>
                <a:gd name="T45" fmla="*/ 0 h 1453"/>
                <a:gd name="T46" fmla="*/ 0 w 599"/>
                <a:gd name="T47" fmla="*/ 0 h 1453"/>
                <a:gd name="T48" fmla="*/ 0 w 599"/>
                <a:gd name="T49" fmla="*/ 0 h 1453"/>
                <a:gd name="T50" fmla="*/ 0 w 599"/>
                <a:gd name="T51" fmla="*/ 0 h 1453"/>
                <a:gd name="T52" fmla="*/ 0 w 599"/>
                <a:gd name="T53" fmla="*/ 0 h 1453"/>
                <a:gd name="T54" fmla="*/ 0 w 599"/>
                <a:gd name="T55" fmla="*/ 0 h 1453"/>
                <a:gd name="T56" fmla="*/ 0 w 599"/>
                <a:gd name="T57" fmla="*/ 0 h 1453"/>
                <a:gd name="T58" fmla="*/ 0 w 599"/>
                <a:gd name="T59" fmla="*/ 0 h 1453"/>
                <a:gd name="T60" fmla="*/ 0 w 599"/>
                <a:gd name="T61" fmla="*/ 0 h 1453"/>
                <a:gd name="T62" fmla="*/ 0 w 599"/>
                <a:gd name="T63" fmla="*/ 0 h 1453"/>
                <a:gd name="T64" fmla="*/ 0 w 599"/>
                <a:gd name="T65" fmla="*/ 0 h 1453"/>
                <a:gd name="T66" fmla="*/ 0 w 599"/>
                <a:gd name="T67" fmla="*/ 0 h 1453"/>
                <a:gd name="T68" fmla="*/ 0 w 599"/>
                <a:gd name="T69" fmla="*/ 0 h 1453"/>
                <a:gd name="T70" fmla="*/ 0 w 599"/>
                <a:gd name="T71" fmla="*/ 0 h 1453"/>
                <a:gd name="T72" fmla="*/ 0 w 599"/>
                <a:gd name="T73" fmla="*/ 0 h 1453"/>
                <a:gd name="T74" fmla="*/ 0 w 599"/>
                <a:gd name="T75" fmla="*/ 0 h 1453"/>
                <a:gd name="T76" fmla="*/ 0 w 599"/>
                <a:gd name="T77" fmla="*/ 0 h 1453"/>
                <a:gd name="T78" fmla="*/ 0 w 599"/>
                <a:gd name="T79" fmla="*/ 0 h 1453"/>
                <a:gd name="T80" fmla="*/ 0 w 599"/>
                <a:gd name="T81" fmla="*/ 0 h 1453"/>
                <a:gd name="T82" fmla="*/ 0 w 599"/>
                <a:gd name="T83" fmla="*/ 0 h 1453"/>
                <a:gd name="T84" fmla="*/ 0 w 599"/>
                <a:gd name="T85" fmla="*/ 0 h 1453"/>
                <a:gd name="T86" fmla="*/ 0 w 599"/>
                <a:gd name="T87" fmla="*/ 0 h 1453"/>
                <a:gd name="T88" fmla="*/ 0 w 599"/>
                <a:gd name="T89" fmla="*/ 0 h 1453"/>
                <a:gd name="T90" fmla="*/ 0 w 599"/>
                <a:gd name="T91" fmla="*/ 0 h 1453"/>
                <a:gd name="T92" fmla="*/ 0 w 599"/>
                <a:gd name="T93" fmla="*/ 0 h 1453"/>
                <a:gd name="T94" fmla="*/ 0 w 599"/>
                <a:gd name="T95" fmla="*/ 0 h 1453"/>
                <a:gd name="T96" fmla="*/ 0 w 599"/>
                <a:gd name="T97" fmla="*/ 0 h 1453"/>
                <a:gd name="T98" fmla="*/ 0 w 599"/>
                <a:gd name="T99" fmla="*/ 0 h 1453"/>
                <a:gd name="T100" fmla="*/ 0 w 599"/>
                <a:gd name="T101" fmla="*/ 0 h 1453"/>
                <a:gd name="T102" fmla="*/ 0 w 599"/>
                <a:gd name="T103" fmla="*/ 0 h 14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9"/>
                <a:gd name="T157" fmla="*/ 0 h 1453"/>
                <a:gd name="T158" fmla="*/ 599 w 599"/>
                <a:gd name="T159" fmla="*/ 1453 h 14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9" h="1453">
                  <a:moveTo>
                    <a:pt x="315" y="0"/>
                  </a:moveTo>
                  <a:lnTo>
                    <a:pt x="315" y="397"/>
                  </a:lnTo>
                  <a:lnTo>
                    <a:pt x="576" y="397"/>
                  </a:lnTo>
                  <a:lnTo>
                    <a:pt x="576" y="479"/>
                  </a:lnTo>
                  <a:lnTo>
                    <a:pt x="315" y="479"/>
                  </a:lnTo>
                  <a:lnTo>
                    <a:pt x="315" y="1240"/>
                  </a:lnTo>
                  <a:lnTo>
                    <a:pt x="321" y="1299"/>
                  </a:lnTo>
                  <a:lnTo>
                    <a:pt x="332" y="1323"/>
                  </a:lnTo>
                  <a:lnTo>
                    <a:pt x="338" y="1340"/>
                  </a:lnTo>
                  <a:lnTo>
                    <a:pt x="355" y="1352"/>
                  </a:lnTo>
                  <a:lnTo>
                    <a:pt x="368" y="1364"/>
                  </a:lnTo>
                  <a:lnTo>
                    <a:pt x="385" y="1369"/>
                  </a:lnTo>
                  <a:lnTo>
                    <a:pt x="409" y="1369"/>
                  </a:lnTo>
                  <a:lnTo>
                    <a:pt x="433" y="1369"/>
                  </a:lnTo>
                  <a:lnTo>
                    <a:pt x="456" y="1358"/>
                  </a:lnTo>
                  <a:lnTo>
                    <a:pt x="481" y="1346"/>
                  </a:lnTo>
                  <a:lnTo>
                    <a:pt x="498" y="1316"/>
                  </a:lnTo>
                  <a:lnTo>
                    <a:pt x="510" y="1281"/>
                  </a:lnTo>
                  <a:lnTo>
                    <a:pt x="522" y="1234"/>
                  </a:lnTo>
                  <a:lnTo>
                    <a:pt x="528" y="1175"/>
                  </a:lnTo>
                  <a:lnTo>
                    <a:pt x="534" y="1097"/>
                  </a:lnTo>
                  <a:lnTo>
                    <a:pt x="534" y="1038"/>
                  </a:lnTo>
                  <a:lnTo>
                    <a:pt x="599" y="1038"/>
                  </a:lnTo>
                  <a:lnTo>
                    <a:pt x="599" y="1139"/>
                  </a:lnTo>
                  <a:lnTo>
                    <a:pt x="599" y="1215"/>
                  </a:lnTo>
                  <a:lnTo>
                    <a:pt x="587" y="1281"/>
                  </a:lnTo>
                  <a:lnTo>
                    <a:pt x="570" y="1335"/>
                  </a:lnTo>
                  <a:lnTo>
                    <a:pt x="540" y="1376"/>
                  </a:lnTo>
                  <a:lnTo>
                    <a:pt x="510" y="1411"/>
                  </a:lnTo>
                  <a:lnTo>
                    <a:pt x="469" y="1435"/>
                  </a:lnTo>
                  <a:lnTo>
                    <a:pt x="416" y="1447"/>
                  </a:lnTo>
                  <a:lnTo>
                    <a:pt x="361" y="1453"/>
                  </a:lnTo>
                  <a:lnTo>
                    <a:pt x="308" y="1447"/>
                  </a:lnTo>
                  <a:lnTo>
                    <a:pt x="267" y="1435"/>
                  </a:lnTo>
                  <a:lnTo>
                    <a:pt x="226" y="1417"/>
                  </a:lnTo>
                  <a:lnTo>
                    <a:pt x="190" y="1388"/>
                  </a:lnTo>
                  <a:lnTo>
                    <a:pt x="166" y="1346"/>
                  </a:lnTo>
                  <a:lnTo>
                    <a:pt x="148" y="1305"/>
                  </a:lnTo>
                  <a:lnTo>
                    <a:pt x="136" y="1251"/>
                  </a:lnTo>
                  <a:lnTo>
                    <a:pt x="130" y="1192"/>
                  </a:lnTo>
                  <a:lnTo>
                    <a:pt x="130" y="479"/>
                  </a:lnTo>
                  <a:lnTo>
                    <a:pt x="0" y="479"/>
                  </a:lnTo>
                  <a:lnTo>
                    <a:pt x="0" y="415"/>
                  </a:lnTo>
                  <a:lnTo>
                    <a:pt x="53" y="385"/>
                  </a:lnTo>
                  <a:lnTo>
                    <a:pt x="100" y="361"/>
                  </a:lnTo>
                  <a:lnTo>
                    <a:pt x="142" y="325"/>
                  </a:lnTo>
                  <a:lnTo>
                    <a:pt x="178" y="285"/>
                  </a:lnTo>
                  <a:lnTo>
                    <a:pt x="201" y="237"/>
                  </a:lnTo>
                  <a:lnTo>
                    <a:pt x="226" y="171"/>
                  </a:lnTo>
                  <a:lnTo>
                    <a:pt x="237" y="95"/>
                  </a:lnTo>
                  <a:lnTo>
                    <a:pt x="249" y="0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" name="Freeform 22"/>
            <p:cNvSpPr>
              <a:spLocks noEditPoints="1"/>
            </p:cNvSpPr>
            <p:nvPr/>
          </p:nvSpPr>
          <p:spPr bwMode="auto">
            <a:xfrm>
              <a:off x="2866" y="3821"/>
              <a:ext cx="81" cy="108"/>
            </a:xfrm>
            <a:custGeom>
              <a:avLst/>
              <a:gdLst>
                <a:gd name="T0" fmla="*/ 0 w 813"/>
                <a:gd name="T1" fmla="*/ 0 h 1086"/>
                <a:gd name="T2" fmla="*/ 0 w 813"/>
                <a:gd name="T3" fmla="*/ 0 h 1086"/>
                <a:gd name="T4" fmla="*/ 0 w 813"/>
                <a:gd name="T5" fmla="*/ 0 h 1086"/>
                <a:gd name="T6" fmla="*/ 0 w 813"/>
                <a:gd name="T7" fmla="*/ 0 h 1086"/>
                <a:gd name="T8" fmla="*/ 0 w 813"/>
                <a:gd name="T9" fmla="*/ 0 h 1086"/>
                <a:gd name="T10" fmla="*/ 0 w 813"/>
                <a:gd name="T11" fmla="*/ 0 h 1086"/>
                <a:gd name="T12" fmla="*/ 0 w 813"/>
                <a:gd name="T13" fmla="*/ 0 h 1086"/>
                <a:gd name="T14" fmla="*/ 0 w 813"/>
                <a:gd name="T15" fmla="*/ 0 h 1086"/>
                <a:gd name="T16" fmla="*/ 0 w 813"/>
                <a:gd name="T17" fmla="*/ 0 h 1086"/>
                <a:gd name="T18" fmla="*/ 0 w 813"/>
                <a:gd name="T19" fmla="*/ 0 h 1086"/>
                <a:gd name="T20" fmla="*/ 0 w 813"/>
                <a:gd name="T21" fmla="*/ 0 h 1086"/>
                <a:gd name="T22" fmla="*/ 0 w 813"/>
                <a:gd name="T23" fmla="*/ 0 h 1086"/>
                <a:gd name="T24" fmla="*/ 0 w 813"/>
                <a:gd name="T25" fmla="*/ 0 h 1086"/>
                <a:gd name="T26" fmla="*/ 0 w 813"/>
                <a:gd name="T27" fmla="*/ 0 h 1086"/>
                <a:gd name="T28" fmla="*/ 0 w 813"/>
                <a:gd name="T29" fmla="*/ 0 h 1086"/>
                <a:gd name="T30" fmla="*/ 0 w 813"/>
                <a:gd name="T31" fmla="*/ 0 h 1086"/>
                <a:gd name="T32" fmla="*/ 0 w 813"/>
                <a:gd name="T33" fmla="*/ 0 h 1086"/>
                <a:gd name="T34" fmla="*/ 0 w 813"/>
                <a:gd name="T35" fmla="*/ 0 h 1086"/>
                <a:gd name="T36" fmla="*/ 0 w 813"/>
                <a:gd name="T37" fmla="*/ 0 h 1086"/>
                <a:gd name="T38" fmla="*/ 0 w 813"/>
                <a:gd name="T39" fmla="*/ 0 h 1086"/>
                <a:gd name="T40" fmla="*/ 0 w 813"/>
                <a:gd name="T41" fmla="*/ 0 h 1086"/>
                <a:gd name="T42" fmla="*/ 0 w 813"/>
                <a:gd name="T43" fmla="*/ 0 h 1086"/>
                <a:gd name="T44" fmla="*/ 0 w 813"/>
                <a:gd name="T45" fmla="*/ 0 h 1086"/>
                <a:gd name="T46" fmla="*/ 0 w 813"/>
                <a:gd name="T47" fmla="*/ 0 h 1086"/>
                <a:gd name="T48" fmla="*/ 0 w 813"/>
                <a:gd name="T49" fmla="*/ 0 h 1086"/>
                <a:gd name="T50" fmla="*/ 0 w 813"/>
                <a:gd name="T51" fmla="*/ 0 h 1086"/>
                <a:gd name="T52" fmla="*/ 0 w 813"/>
                <a:gd name="T53" fmla="*/ 0 h 1086"/>
                <a:gd name="T54" fmla="*/ 0 w 813"/>
                <a:gd name="T55" fmla="*/ 0 h 1086"/>
                <a:gd name="T56" fmla="*/ 0 w 813"/>
                <a:gd name="T57" fmla="*/ 0 h 1086"/>
                <a:gd name="T58" fmla="*/ 0 w 813"/>
                <a:gd name="T59" fmla="*/ 0 h 1086"/>
                <a:gd name="T60" fmla="*/ 0 w 813"/>
                <a:gd name="T61" fmla="*/ 0 h 1086"/>
                <a:gd name="T62" fmla="*/ 0 w 813"/>
                <a:gd name="T63" fmla="*/ 0 h 1086"/>
                <a:gd name="T64" fmla="*/ 0 w 813"/>
                <a:gd name="T65" fmla="*/ 0 h 1086"/>
                <a:gd name="T66" fmla="*/ 0 w 813"/>
                <a:gd name="T67" fmla="*/ 0 h 1086"/>
                <a:gd name="T68" fmla="*/ 0 w 813"/>
                <a:gd name="T69" fmla="*/ 0 h 1086"/>
                <a:gd name="T70" fmla="*/ 0 w 813"/>
                <a:gd name="T71" fmla="*/ 0 h 1086"/>
                <a:gd name="T72" fmla="*/ 0 w 813"/>
                <a:gd name="T73" fmla="*/ 0 h 1086"/>
                <a:gd name="T74" fmla="*/ 0 w 813"/>
                <a:gd name="T75" fmla="*/ 0 h 1086"/>
                <a:gd name="T76" fmla="*/ 0 w 813"/>
                <a:gd name="T77" fmla="*/ 0 h 1086"/>
                <a:gd name="T78" fmla="*/ 0 w 813"/>
                <a:gd name="T79" fmla="*/ 0 h 1086"/>
                <a:gd name="T80" fmla="*/ 0 w 813"/>
                <a:gd name="T81" fmla="*/ 0 h 1086"/>
                <a:gd name="T82" fmla="*/ 0 w 813"/>
                <a:gd name="T83" fmla="*/ 0 h 1086"/>
                <a:gd name="T84" fmla="*/ 0 w 813"/>
                <a:gd name="T85" fmla="*/ 0 h 1086"/>
                <a:gd name="T86" fmla="*/ 0 w 813"/>
                <a:gd name="T87" fmla="*/ 0 h 1086"/>
                <a:gd name="T88" fmla="*/ 0 w 813"/>
                <a:gd name="T89" fmla="*/ 0 h 1086"/>
                <a:gd name="T90" fmla="*/ 0 w 813"/>
                <a:gd name="T91" fmla="*/ 0 h 1086"/>
                <a:gd name="T92" fmla="*/ 0 w 813"/>
                <a:gd name="T93" fmla="*/ 0 h 1086"/>
                <a:gd name="T94" fmla="*/ 0 w 813"/>
                <a:gd name="T95" fmla="*/ 0 h 1086"/>
                <a:gd name="T96" fmla="*/ 0 w 813"/>
                <a:gd name="T97" fmla="*/ 0 h 1086"/>
                <a:gd name="T98" fmla="*/ 0 w 813"/>
                <a:gd name="T99" fmla="*/ 0 h 1086"/>
                <a:gd name="T100" fmla="*/ 0 w 813"/>
                <a:gd name="T101" fmla="*/ 0 h 108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3"/>
                <a:gd name="T154" fmla="*/ 0 h 1086"/>
                <a:gd name="T155" fmla="*/ 813 w 813"/>
                <a:gd name="T156" fmla="*/ 1086 h 108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3" h="1086">
                  <a:moveTo>
                    <a:pt x="215" y="457"/>
                  </a:moveTo>
                  <a:lnTo>
                    <a:pt x="221" y="363"/>
                  </a:lnTo>
                  <a:lnTo>
                    <a:pt x="232" y="279"/>
                  </a:lnTo>
                  <a:lnTo>
                    <a:pt x="244" y="214"/>
                  </a:lnTo>
                  <a:lnTo>
                    <a:pt x="274" y="160"/>
                  </a:lnTo>
                  <a:lnTo>
                    <a:pt x="303" y="119"/>
                  </a:lnTo>
                  <a:lnTo>
                    <a:pt x="333" y="95"/>
                  </a:lnTo>
                  <a:lnTo>
                    <a:pt x="375" y="78"/>
                  </a:lnTo>
                  <a:lnTo>
                    <a:pt x="422" y="72"/>
                  </a:lnTo>
                  <a:lnTo>
                    <a:pt x="457" y="78"/>
                  </a:lnTo>
                  <a:lnTo>
                    <a:pt x="493" y="95"/>
                  </a:lnTo>
                  <a:lnTo>
                    <a:pt x="529" y="119"/>
                  </a:lnTo>
                  <a:lnTo>
                    <a:pt x="552" y="160"/>
                  </a:lnTo>
                  <a:lnTo>
                    <a:pt x="571" y="214"/>
                  </a:lnTo>
                  <a:lnTo>
                    <a:pt x="588" y="279"/>
                  </a:lnTo>
                  <a:lnTo>
                    <a:pt x="594" y="363"/>
                  </a:lnTo>
                  <a:lnTo>
                    <a:pt x="600" y="457"/>
                  </a:lnTo>
                  <a:lnTo>
                    <a:pt x="215" y="457"/>
                  </a:lnTo>
                  <a:close/>
                  <a:moveTo>
                    <a:pt x="807" y="540"/>
                  </a:moveTo>
                  <a:lnTo>
                    <a:pt x="807" y="481"/>
                  </a:lnTo>
                  <a:lnTo>
                    <a:pt x="801" y="428"/>
                  </a:lnTo>
                  <a:lnTo>
                    <a:pt x="795" y="374"/>
                  </a:lnTo>
                  <a:lnTo>
                    <a:pt x="784" y="321"/>
                  </a:lnTo>
                  <a:lnTo>
                    <a:pt x="765" y="273"/>
                  </a:lnTo>
                  <a:lnTo>
                    <a:pt x="748" y="232"/>
                  </a:lnTo>
                  <a:lnTo>
                    <a:pt x="731" y="190"/>
                  </a:lnTo>
                  <a:lnTo>
                    <a:pt x="706" y="154"/>
                  </a:lnTo>
                  <a:lnTo>
                    <a:pt x="677" y="119"/>
                  </a:lnTo>
                  <a:lnTo>
                    <a:pt x="647" y="89"/>
                  </a:lnTo>
                  <a:lnTo>
                    <a:pt x="618" y="66"/>
                  </a:lnTo>
                  <a:lnTo>
                    <a:pt x="582" y="42"/>
                  </a:lnTo>
                  <a:lnTo>
                    <a:pt x="546" y="24"/>
                  </a:lnTo>
                  <a:lnTo>
                    <a:pt x="505" y="12"/>
                  </a:lnTo>
                  <a:lnTo>
                    <a:pt x="464" y="6"/>
                  </a:lnTo>
                  <a:lnTo>
                    <a:pt x="422" y="0"/>
                  </a:lnTo>
                  <a:lnTo>
                    <a:pt x="375" y="6"/>
                  </a:lnTo>
                  <a:lnTo>
                    <a:pt x="333" y="12"/>
                  </a:lnTo>
                  <a:lnTo>
                    <a:pt x="291" y="24"/>
                  </a:lnTo>
                  <a:lnTo>
                    <a:pt x="250" y="42"/>
                  </a:lnTo>
                  <a:lnTo>
                    <a:pt x="215" y="66"/>
                  </a:lnTo>
                  <a:lnTo>
                    <a:pt x="179" y="89"/>
                  </a:lnTo>
                  <a:lnTo>
                    <a:pt x="149" y="119"/>
                  </a:lnTo>
                  <a:lnTo>
                    <a:pt x="120" y="154"/>
                  </a:lnTo>
                  <a:lnTo>
                    <a:pt x="95" y="190"/>
                  </a:lnTo>
                  <a:lnTo>
                    <a:pt x="72" y="232"/>
                  </a:lnTo>
                  <a:lnTo>
                    <a:pt x="48" y="279"/>
                  </a:lnTo>
                  <a:lnTo>
                    <a:pt x="36" y="327"/>
                  </a:lnTo>
                  <a:lnTo>
                    <a:pt x="19" y="374"/>
                  </a:lnTo>
                  <a:lnTo>
                    <a:pt x="13" y="428"/>
                  </a:lnTo>
                  <a:lnTo>
                    <a:pt x="7" y="487"/>
                  </a:lnTo>
                  <a:lnTo>
                    <a:pt x="0" y="546"/>
                  </a:lnTo>
                  <a:lnTo>
                    <a:pt x="7" y="593"/>
                  </a:lnTo>
                  <a:lnTo>
                    <a:pt x="13" y="647"/>
                  </a:lnTo>
                  <a:lnTo>
                    <a:pt x="19" y="694"/>
                  </a:lnTo>
                  <a:lnTo>
                    <a:pt x="36" y="742"/>
                  </a:lnTo>
                  <a:lnTo>
                    <a:pt x="55" y="789"/>
                  </a:lnTo>
                  <a:lnTo>
                    <a:pt x="72" y="831"/>
                  </a:lnTo>
                  <a:lnTo>
                    <a:pt x="95" y="878"/>
                  </a:lnTo>
                  <a:lnTo>
                    <a:pt x="125" y="914"/>
                  </a:lnTo>
                  <a:lnTo>
                    <a:pt x="156" y="949"/>
                  </a:lnTo>
                  <a:lnTo>
                    <a:pt x="190" y="985"/>
                  </a:lnTo>
                  <a:lnTo>
                    <a:pt x="226" y="1015"/>
                  </a:lnTo>
                  <a:lnTo>
                    <a:pt x="268" y="1038"/>
                  </a:lnTo>
                  <a:lnTo>
                    <a:pt x="310" y="1057"/>
                  </a:lnTo>
                  <a:lnTo>
                    <a:pt x="350" y="1074"/>
                  </a:lnTo>
                  <a:lnTo>
                    <a:pt x="398" y="1080"/>
                  </a:lnTo>
                  <a:lnTo>
                    <a:pt x="445" y="1086"/>
                  </a:lnTo>
                  <a:lnTo>
                    <a:pt x="493" y="1086"/>
                  </a:lnTo>
                  <a:lnTo>
                    <a:pt x="529" y="1074"/>
                  </a:lnTo>
                  <a:lnTo>
                    <a:pt x="571" y="1068"/>
                  </a:lnTo>
                  <a:lnTo>
                    <a:pt x="605" y="1050"/>
                  </a:lnTo>
                  <a:lnTo>
                    <a:pt x="635" y="1038"/>
                  </a:lnTo>
                  <a:lnTo>
                    <a:pt x="666" y="1015"/>
                  </a:lnTo>
                  <a:lnTo>
                    <a:pt x="689" y="991"/>
                  </a:lnTo>
                  <a:lnTo>
                    <a:pt x="712" y="968"/>
                  </a:lnTo>
                  <a:lnTo>
                    <a:pt x="754" y="908"/>
                  </a:lnTo>
                  <a:lnTo>
                    <a:pt x="784" y="848"/>
                  </a:lnTo>
                  <a:lnTo>
                    <a:pt x="801" y="778"/>
                  </a:lnTo>
                  <a:lnTo>
                    <a:pt x="813" y="706"/>
                  </a:lnTo>
                  <a:lnTo>
                    <a:pt x="742" y="694"/>
                  </a:lnTo>
                  <a:lnTo>
                    <a:pt x="736" y="747"/>
                  </a:lnTo>
                  <a:lnTo>
                    <a:pt x="719" y="801"/>
                  </a:lnTo>
                  <a:lnTo>
                    <a:pt x="695" y="854"/>
                  </a:lnTo>
                  <a:lnTo>
                    <a:pt x="671" y="902"/>
                  </a:lnTo>
                  <a:lnTo>
                    <a:pt x="635" y="943"/>
                  </a:lnTo>
                  <a:lnTo>
                    <a:pt x="588" y="973"/>
                  </a:lnTo>
                  <a:lnTo>
                    <a:pt x="565" y="985"/>
                  </a:lnTo>
                  <a:lnTo>
                    <a:pt x="535" y="997"/>
                  </a:lnTo>
                  <a:lnTo>
                    <a:pt x="505" y="1002"/>
                  </a:lnTo>
                  <a:lnTo>
                    <a:pt x="470" y="1002"/>
                  </a:lnTo>
                  <a:lnTo>
                    <a:pt x="440" y="1002"/>
                  </a:lnTo>
                  <a:lnTo>
                    <a:pt x="416" y="997"/>
                  </a:lnTo>
                  <a:lnTo>
                    <a:pt x="392" y="985"/>
                  </a:lnTo>
                  <a:lnTo>
                    <a:pt x="369" y="973"/>
                  </a:lnTo>
                  <a:lnTo>
                    <a:pt x="345" y="956"/>
                  </a:lnTo>
                  <a:lnTo>
                    <a:pt x="327" y="938"/>
                  </a:lnTo>
                  <a:lnTo>
                    <a:pt x="285" y="884"/>
                  </a:lnTo>
                  <a:lnTo>
                    <a:pt x="255" y="819"/>
                  </a:lnTo>
                  <a:lnTo>
                    <a:pt x="232" y="736"/>
                  </a:lnTo>
                  <a:lnTo>
                    <a:pt x="221" y="647"/>
                  </a:lnTo>
                  <a:lnTo>
                    <a:pt x="215" y="540"/>
                  </a:lnTo>
                  <a:lnTo>
                    <a:pt x="807" y="54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auto">
            <a:xfrm>
              <a:off x="2968" y="3821"/>
              <a:ext cx="70" cy="106"/>
            </a:xfrm>
            <a:custGeom>
              <a:avLst/>
              <a:gdLst>
                <a:gd name="T0" fmla="*/ 0 w 693"/>
                <a:gd name="T1" fmla="*/ 0 h 1063"/>
                <a:gd name="T2" fmla="*/ 0 w 693"/>
                <a:gd name="T3" fmla="*/ 0 h 1063"/>
                <a:gd name="T4" fmla="*/ 0 w 693"/>
                <a:gd name="T5" fmla="*/ 0 h 1063"/>
                <a:gd name="T6" fmla="*/ 0 w 693"/>
                <a:gd name="T7" fmla="*/ 0 h 1063"/>
                <a:gd name="T8" fmla="*/ 0 w 693"/>
                <a:gd name="T9" fmla="*/ 0 h 1063"/>
                <a:gd name="T10" fmla="*/ 0 w 693"/>
                <a:gd name="T11" fmla="*/ 0 h 1063"/>
                <a:gd name="T12" fmla="*/ 0 w 693"/>
                <a:gd name="T13" fmla="*/ 0 h 1063"/>
                <a:gd name="T14" fmla="*/ 0 w 693"/>
                <a:gd name="T15" fmla="*/ 0 h 1063"/>
                <a:gd name="T16" fmla="*/ 0 w 693"/>
                <a:gd name="T17" fmla="*/ 0 h 1063"/>
                <a:gd name="T18" fmla="*/ 0 w 693"/>
                <a:gd name="T19" fmla="*/ 0 h 1063"/>
                <a:gd name="T20" fmla="*/ 0 w 693"/>
                <a:gd name="T21" fmla="*/ 0 h 1063"/>
                <a:gd name="T22" fmla="*/ 0 w 693"/>
                <a:gd name="T23" fmla="*/ 0 h 1063"/>
                <a:gd name="T24" fmla="*/ 0 w 693"/>
                <a:gd name="T25" fmla="*/ 0 h 1063"/>
                <a:gd name="T26" fmla="*/ 0 w 693"/>
                <a:gd name="T27" fmla="*/ 0 h 1063"/>
                <a:gd name="T28" fmla="*/ 0 w 693"/>
                <a:gd name="T29" fmla="*/ 0 h 1063"/>
                <a:gd name="T30" fmla="*/ 0 w 693"/>
                <a:gd name="T31" fmla="*/ 0 h 1063"/>
                <a:gd name="T32" fmla="*/ 0 w 693"/>
                <a:gd name="T33" fmla="*/ 0 h 1063"/>
                <a:gd name="T34" fmla="*/ 0 w 693"/>
                <a:gd name="T35" fmla="*/ 0 h 1063"/>
                <a:gd name="T36" fmla="*/ 0 w 693"/>
                <a:gd name="T37" fmla="*/ 0 h 1063"/>
                <a:gd name="T38" fmla="*/ 0 w 693"/>
                <a:gd name="T39" fmla="*/ 0 h 1063"/>
                <a:gd name="T40" fmla="*/ 0 w 693"/>
                <a:gd name="T41" fmla="*/ 0 h 1063"/>
                <a:gd name="T42" fmla="*/ 0 w 693"/>
                <a:gd name="T43" fmla="*/ 0 h 1063"/>
                <a:gd name="T44" fmla="*/ 0 w 693"/>
                <a:gd name="T45" fmla="*/ 0 h 1063"/>
                <a:gd name="T46" fmla="*/ 0 w 693"/>
                <a:gd name="T47" fmla="*/ 0 h 1063"/>
                <a:gd name="T48" fmla="*/ 0 w 693"/>
                <a:gd name="T49" fmla="*/ 0 h 1063"/>
                <a:gd name="T50" fmla="*/ 0 w 693"/>
                <a:gd name="T51" fmla="*/ 0 h 1063"/>
                <a:gd name="T52" fmla="*/ 0 w 693"/>
                <a:gd name="T53" fmla="*/ 0 h 1063"/>
                <a:gd name="T54" fmla="*/ 0 w 693"/>
                <a:gd name="T55" fmla="*/ 0 h 1063"/>
                <a:gd name="T56" fmla="*/ 0 w 693"/>
                <a:gd name="T57" fmla="*/ 0 h 1063"/>
                <a:gd name="T58" fmla="*/ 0 w 693"/>
                <a:gd name="T59" fmla="*/ 0 h 1063"/>
                <a:gd name="T60" fmla="*/ 0 w 693"/>
                <a:gd name="T61" fmla="*/ 0 h 1063"/>
                <a:gd name="T62" fmla="*/ 0 w 693"/>
                <a:gd name="T63" fmla="*/ 0 h 1063"/>
                <a:gd name="T64" fmla="*/ 0 w 693"/>
                <a:gd name="T65" fmla="*/ 0 h 1063"/>
                <a:gd name="T66" fmla="*/ 0 w 693"/>
                <a:gd name="T67" fmla="*/ 0 h 1063"/>
                <a:gd name="T68" fmla="*/ 0 w 693"/>
                <a:gd name="T69" fmla="*/ 0 h 1063"/>
                <a:gd name="T70" fmla="*/ 0 w 693"/>
                <a:gd name="T71" fmla="*/ 0 h 1063"/>
                <a:gd name="T72" fmla="*/ 0 w 693"/>
                <a:gd name="T73" fmla="*/ 0 h 1063"/>
                <a:gd name="T74" fmla="*/ 0 w 693"/>
                <a:gd name="T75" fmla="*/ 0 h 1063"/>
                <a:gd name="T76" fmla="*/ 0 w 693"/>
                <a:gd name="T77" fmla="*/ 0 h 1063"/>
                <a:gd name="T78" fmla="*/ 0 w 693"/>
                <a:gd name="T79" fmla="*/ 0 h 1063"/>
                <a:gd name="T80" fmla="*/ 0 w 693"/>
                <a:gd name="T81" fmla="*/ 0 h 1063"/>
                <a:gd name="T82" fmla="*/ 0 w 693"/>
                <a:gd name="T83" fmla="*/ 0 h 10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93"/>
                <a:gd name="T127" fmla="*/ 0 h 1063"/>
                <a:gd name="T128" fmla="*/ 693 w 693"/>
                <a:gd name="T129" fmla="*/ 1063 h 10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93" h="1063">
                  <a:moveTo>
                    <a:pt x="6" y="1063"/>
                  </a:moveTo>
                  <a:lnTo>
                    <a:pt x="6" y="991"/>
                  </a:lnTo>
                  <a:lnTo>
                    <a:pt x="35" y="985"/>
                  </a:lnTo>
                  <a:lnTo>
                    <a:pt x="65" y="979"/>
                  </a:lnTo>
                  <a:lnTo>
                    <a:pt x="83" y="973"/>
                  </a:lnTo>
                  <a:lnTo>
                    <a:pt x="101" y="962"/>
                  </a:lnTo>
                  <a:lnTo>
                    <a:pt x="113" y="943"/>
                  </a:lnTo>
                  <a:lnTo>
                    <a:pt x="124" y="926"/>
                  </a:lnTo>
                  <a:lnTo>
                    <a:pt x="130" y="908"/>
                  </a:lnTo>
                  <a:lnTo>
                    <a:pt x="130" y="884"/>
                  </a:lnTo>
                  <a:lnTo>
                    <a:pt x="130" y="297"/>
                  </a:lnTo>
                  <a:lnTo>
                    <a:pt x="130" y="243"/>
                  </a:lnTo>
                  <a:lnTo>
                    <a:pt x="124" y="202"/>
                  </a:lnTo>
                  <a:lnTo>
                    <a:pt x="118" y="173"/>
                  </a:lnTo>
                  <a:lnTo>
                    <a:pt x="107" y="143"/>
                  </a:lnTo>
                  <a:lnTo>
                    <a:pt x="88" y="125"/>
                  </a:lnTo>
                  <a:lnTo>
                    <a:pt x="65" y="107"/>
                  </a:lnTo>
                  <a:lnTo>
                    <a:pt x="35" y="101"/>
                  </a:lnTo>
                  <a:lnTo>
                    <a:pt x="0" y="95"/>
                  </a:lnTo>
                  <a:lnTo>
                    <a:pt x="0" y="30"/>
                  </a:lnTo>
                  <a:lnTo>
                    <a:pt x="296" y="18"/>
                  </a:lnTo>
                  <a:lnTo>
                    <a:pt x="296" y="268"/>
                  </a:lnTo>
                  <a:lnTo>
                    <a:pt x="314" y="220"/>
                  </a:lnTo>
                  <a:lnTo>
                    <a:pt x="332" y="178"/>
                  </a:lnTo>
                  <a:lnTo>
                    <a:pt x="349" y="131"/>
                  </a:lnTo>
                  <a:lnTo>
                    <a:pt x="379" y="89"/>
                  </a:lnTo>
                  <a:lnTo>
                    <a:pt x="409" y="53"/>
                  </a:lnTo>
                  <a:lnTo>
                    <a:pt x="444" y="30"/>
                  </a:lnTo>
                  <a:lnTo>
                    <a:pt x="486" y="12"/>
                  </a:lnTo>
                  <a:lnTo>
                    <a:pt x="533" y="0"/>
                  </a:lnTo>
                  <a:lnTo>
                    <a:pt x="564" y="6"/>
                  </a:lnTo>
                  <a:lnTo>
                    <a:pt x="593" y="12"/>
                  </a:lnTo>
                  <a:lnTo>
                    <a:pt x="617" y="30"/>
                  </a:lnTo>
                  <a:lnTo>
                    <a:pt x="640" y="53"/>
                  </a:lnTo>
                  <a:lnTo>
                    <a:pt x="664" y="78"/>
                  </a:lnTo>
                  <a:lnTo>
                    <a:pt x="676" y="107"/>
                  </a:lnTo>
                  <a:lnTo>
                    <a:pt x="688" y="148"/>
                  </a:lnTo>
                  <a:lnTo>
                    <a:pt x="693" y="190"/>
                  </a:lnTo>
                  <a:lnTo>
                    <a:pt x="688" y="226"/>
                  </a:lnTo>
                  <a:lnTo>
                    <a:pt x="682" y="249"/>
                  </a:lnTo>
                  <a:lnTo>
                    <a:pt x="676" y="273"/>
                  </a:lnTo>
                  <a:lnTo>
                    <a:pt x="664" y="297"/>
                  </a:lnTo>
                  <a:lnTo>
                    <a:pt x="646" y="308"/>
                  </a:lnTo>
                  <a:lnTo>
                    <a:pt x="628" y="321"/>
                  </a:lnTo>
                  <a:lnTo>
                    <a:pt x="611" y="327"/>
                  </a:lnTo>
                  <a:lnTo>
                    <a:pt x="587" y="333"/>
                  </a:lnTo>
                  <a:lnTo>
                    <a:pt x="558" y="327"/>
                  </a:lnTo>
                  <a:lnTo>
                    <a:pt x="539" y="315"/>
                  </a:lnTo>
                  <a:lnTo>
                    <a:pt x="522" y="302"/>
                  </a:lnTo>
                  <a:lnTo>
                    <a:pt x="510" y="285"/>
                  </a:lnTo>
                  <a:lnTo>
                    <a:pt x="503" y="261"/>
                  </a:lnTo>
                  <a:lnTo>
                    <a:pt x="492" y="238"/>
                  </a:lnTo>
                  <a:lnTo>
                    <a:pt x="492" y="202"/>
                  </a:lnTo>
                  <a:lnTo>
                    <a:pt x="498" y="167"/>
                  </a:lnTo>
                  <a:lnTo>
                    <a:pt x="516" y="131"/>
                  </a:lnTo>
                  <a:lnTo>
                    <a:pt x="528" y="119"/>
                  </a:lnTo>
                  <a:lnTo>
                    <a:pt x="545" y="107"/>
                  </a:lnTo>
                  <a:lnTo>
                    <a:pt x="564" y="101"/>
                  </a:lnTo>
                  <a:lnTo>
                    <a:pt x="587" y="95"/>
                  </a:lnTo>
                  <a:lnTo>
                    <a:pt x="575" y="83"/>
                  </a:lnTo>
                  <a:lnTo>
                    <a:pt x="564" y="78"/>
                  </a:lnTo>
                  <a:lnTo>
                    <a:pt x="528" y="72"/>
                  </a:lnTo>
                  <a:lnTo>
                    <a:pt x="503" y="78"/>
                  </a:lnTo>
                  <a:lnTo>
                    <a:pt x="480" y="83"/>
                  </a:lnTo>
                  <a:lnTo>
                    <a:pt x="457" y="101"/>
                  </a:lnTo>
                  <a:lnTo>
                    <a:pt x="433" y="125"/>
                  </a:lnTo>
                  <a:lnTo>
                    <a:pt x="415" y="154"/>
                  </a:lnTo>
                  <a:lnTo>
                    <a:pt x="397" y="184"/>
                  </a:lnTo>
                  <a:lnTo>
                    <a:pt x="368" y="255"/>
                  </a:lnTo>
                  <a:lnTo>
                    <a:pt x="343" y="333"/>
                  </a:lnTo>
                  <a:lnTo>
                    <a:pt x="326" y="422"/>
                  </a:lnTo>
                  <a:lnTo>
                    <a:pt x="320" y="498"/>
                  </a:lnTo>
                  <a:lnTo>
                    <a:pt x="314" y="576"/>
                  </a:lnTo>
                  <a:lnTo>
                    <a:pt x="314" y="884"/>
                  </a:lnTo>
                  <a:lnTo>
                    <a:pt x="320" y="908"/>
                  </a:lnTo>
                  <a:lnTo>
                    <a:pt x="326" y="926"/>
                  </a:lnTo>
                  <a:lnTo>
                    <a:pt x="332" y="943"/>
                  </a:lnTo>
                  <a:lnTo>
                    <a:pt x="349" y="962"/>
                  </a:lnTo>
                  <a:lnTo>
                    <a:pt x="373" y="973"/>
                  </a:lnTo>
                  <a:lnTo>
                    <a:pt x="409" y="979"/>
                  </a:lnTo>
                  <a:lnTo>
                    <a:pt x="444" y="985"/>
                  </a:lnTo>
                  <a:lnTo>
                    <a:pt x="498" y="991"/>
                  </a:lnTo>
                  <a:lnTo>
                    <a:pt x="498" y="1063"/>
                  </a:lnTo>
                  <a:lnTo>
                    <a:pt x="6" y="10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5" name="Freeform 24"/>
            <p:cNvSpPr>
              <a:spLocks noEditPoints="1"/>
            </p:cNvSpPr>
            <p:nvPr/>
          </p:nvSpPr>
          <p:spPr bwMode="auto">
            <a:xfrm>
              <a:off x="3053" y="3821"/>
              <a:ext cx="80" cy="108"/>
            </a:xfrm>
            <a:custGeom>
              <a:avLst/>
              <a:gdLst>
                <a:gd name="T0" fmla="*/ 0 w 806"/>
                <a:gd name="T1" fmla="*/ 0 h 1086"/>
                <a:gd name="T2" fmla="*/ 0 w 806"/>
                <a:gd name="T3" fmla="*/ 0 h 1086"/>
                <a:gd name="T4" fmla="*/ 0 w 806"/>
                <a:gd name="T5" fmla="*/ 0 h 1086"/>
                <a:gd name="T6" fmla="*/ 0 w 806"/>
                <a:gd name="T7" fmla="*/ 0 h 1086"/>
                <a:gd name="T8" fmla="*/ 0 w 806"/>
                <a:gd name="T9" fmla="*/ 0 h 1086"/>
                <a:gd name="T10" fmla="*/ 0 w 806"/>
                <a:gd name="T11" fmla="*/ 0 h 1086"/>
                <a:gd name="T12" fmla="*/ 0 w 806"/>
                <a:gd name="T13" fmla="*/ 0 h 1086"/>
                <a:gd name="T14" fmla="*/ 0 w 806"/>
                <a:gd name="T15" fmla="*/ 0 h 1086"/>
                <a:gd name="T16" fmla="*/ 0 w 806"/>
                <a:gd name="T17" fmla="*/ 0 h 1086"/>
                <a:gd name="T18" fmla="*/ 0 w 806"/>
                <a:gd name="T19" fmla="*/ 0 h 1086"/>
                <a:gd name="T20" fmla="*/ 0 w 806"/>
                <a:gd name="T21" fmla="*/ 0 h 1086"/>
                <a:gd name="T22" fmla="*/ 0 w 806"/>
                <a:gd name="T23" fmla="*/ 0 h 1086"/>
                <a:gd name="T24" fmla="*/ 0 w 806"/>
                <a:gd name="T25" fmla="*/ 0 h 1086"/>
                <a:gd name="T26" fmla="*/ 0 w 806"/>
                <a:gd name="T27" fmla="*/ 0 h 1086"/>
                <a:gd name="T28" fmla="*/ 0 w 806"/>
                <a:gd name="T29" fmla="*/ 0 h 1086"/>
                <a:gd name="T30" fmla="*/ 0 w 806"/>
                <a:gd name="T31" fmla="*/ 0 h 1086"/>
                <a:gd name="T32" fmla="*/ 0 w 806"/>
                <a:gd name="T33" fmla="*/ 0 h 1086"/>
                <a:gd name="T34" fmla="*/ 0 w 806"/>
                <a:gd name="T35" fmla="*/ 0 h 1086"/>
                <a:gd name="T36" fmla="*/ 0 w 806"/>
                <a:gd name="T37" fmla="*/ 0 h 1086"/>
                <a:gd name="T38" fmla="*/ 0 w 806"/>
                <a:gd name="T39" fmla="*/ 0 h 1086"/>
                <a:gd name="T40" fmla="*/ 0 w 806"/>
                <a:gd name="T41" fmla="*/ 0 h 1086"/>
                <a:gd name="T42" fmla="*/ 0 w 806"/>
                <a:gd name="T43" fmla="*/ 0 h 1086"/>
                <a:gd name="T44" fmla="*/ 0 w 806"/>
                <a:gd name="T45" fmla="*/ 0 h 1086"/>
                <a:gd name="T46" fmla="*/ 0 w 806"/>
                <a:gd name="T47" fmla="*/ 0 h 1086"/>
                <a:gd name="T48" fmla="*/ 0 w 806"/>
                <a:gd name="T49" fmla="*/ 0 h 1086"/>
                <a:gd name="T50" fmla="*/ 0 w 806"/>
                <a:gd name="T51" fmla="*/ 0 h 1086"/>
                <a:gd name="T52" fmla="*/ 0 w 806"/>
                <a:gd name="T53" fmla="*/ 0 h 1086"/>
                <a:gd name="T54" fmla="*/ 0 w 806"/>
                <a:gd name="T55" fmla="*/ 0 h 1086"/>
                <a:gd name="T56" fmla="*/ 0 w 806"/>
                <a:gd name="T57" fmla="*/ 0 h 1086"/>
                <a:gd name="T58" fmla="*/ 0 w 806"/>
                <a:gd name="T59" fmla="*/ 0 h 1086"/>
                <a:gd name="T60" fmla="*/ 0 w 806"/>
                <a:gd name="T61" fmla="*/ 0 h 1086"/>
                <a:gd name="T62" fmla="*/ 0 w 806"/>
                <a:gd name="T63" fmla="*/ 0 h 1086"/>
                <a:gd name="T64" fmla="*/ 0 w 806"/>
                <a:gd name="T65" fmla="*/ 0 h 1086"/>
                <a:gd name="T66" fmla="*/ 0 w 806"/>
                <a:gd name="T67" fmla="*/ 0 h 1086"/>
                <a:gd name="T68" fmla="*/ 0 w 806"/>
                <a:gd name="T69" fmla="*/ 0 h 1086"/>
                <a:gd name="T70" fmla="*/ 0 w 806"/>
                <a:gd name="T71" fmla="*/ 0 h 1086"/>
                <a:gd name="T72" fmla="*/ 0 w 806"/>
                <a:gd name="T73" fmla="*/ 0 h 1086"/>
                <a:gd name="T74" fmla="*/ 0 w 806"/>
                <a:gd name="T75" fmla="*/ 0 h 1086"/>
                <a:gd name="T76" fmla="*/ 0 w 806"/>
                <a:gd name="T77" fmla="*/ 0 h 1086"/>
                <a:gd name="T78" fmla="*/ 0 w 806"/>
                <a:gd name="T79" fmla="*/ 0 h 1086"/>
                <a:gd name="T80" fmla="*/ 0 w 806"/>
                <a:gd name="T81" fmla="*/ 0 h 1086"/>
                <a:gd name="T82" fmla="*/ 0 w 806"/>
                <a:gd name="T83" fmla="*/ 0 h 1086"/>
                <a:gd name="T84" fmla="*/ 0 w 806"/>
                <a:gd name="T85" fmla="*/ 0 h 1086"/>
                <a:gd name="T86" fmla="*/ 0 w 806"/>
                <a:gd name="T87" fmla="*/ 0 h 1086"/>
                <a:gd name="T88" fmla="*/ 0 w 806"/>
                <a:gd name="T89" fmla="*/ 0 h 1086"/>
                <a:gd name="T90" fmla="*/ 0 w 806"/>
                <a:gd name="T91" fmla="*/ 0 h 1086"/>
                <a:gd name="T92" fmla="*/ 0 w 806"/>
                <a:gd name="T93" fmla="*/ 0 h 1086"/>
                <a:gd name="T94" fmla="*/ 0 w 806"/>
                <a:gd name="T95" fmla="*/ 0 h 1086"/>
                <a:gd name="T96" fmla="*/ 0 w 806"/>
                <a:gd name="T97" fmla="*/ 0 h 1086"/>
                <a:gd name="T98" fmla="*/ 0 w 806"/>
                <a:gd name="T99" fmla="*/ 0 h 1086"/>
                <a:gd name="T100" fmla="*/ 0 w 806"/>
                <a:gd name="T101" fmla="*/ 0 h 108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06"/>
                <a:gd name="T154" fmla="*/ 0 h 1086"/>
                <a:gd name="T155" fmla="*/ 806 w 806"/>
                <a:gd name="T156" fmla="*/ 1086 h 108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06" h="1086">
                  <a:moveTo>
                    <a:pt x="196" y="546"/>
                  </a:moveTo>
                  <a:lnTo>
                    <a:pt x="201" y="416"/>
                  </a:lnTo>
                  <a:lnTo>
                    <a:pt x="213" y="315"/>
                  </a:lnTo>
                  <a:lnTo>
                    <a:pt x="232" y="232"/>
                  </a:lnTo>
                  <a:lnTo>
                    <a:pt x="255" y="167"/>
                  </a:lnTo>
                  <a:lnTo>
                    <a:pt x="285" y="125"/>
                  </a:lnTo>
                  <a:lnTo>
                    <a:pt x="302" y="107"/>
                  </a:lnTo>
                  <a:lnTo>
                    <a:pt x="320" y="95"/>
                  </a:lnTo>
                  <a:lnTo>
                    <a:pt x="361" y="78"/>
                  </a:lnTo>
                  <a:lnTo>
                    <a:pt x="403" y="72"/>
                  </a:lnTo>
                  <a:lnTo>
                    <a:pt x="451" y="78"/>
                  </a:lnTo>
                  <a:lnTo>
                    <a:pt x="487" y="95"/>
                  </a:lnTo>
                  <a:lnTo>
                    <a:pt x="504" y="107"/>
                  </a:lnTo>
                  <a:lnTo>
                    <a:pt x="521" y="125"/>
                  </a:lnTo>
                  <a:lnTo>
                    <a:pt x="551" y="167"/>
                  </a:lnTo>
                  <a:lnTo>
                    <a:pt x="575" y="232"/>
                  </a:lnTo>
                  <a:lnTo>
                    <a:pt x="593" y="315"/>
                  </a:lnTo>
                  <a:lnTo>
                    <a:pt x="605" y="416"/>
                  </a:lnTo>
                  <a:lnTo>
                    <a:pt x="611" y="546"/>
                  </a:lnTo>
                  <a:lnTo>
                    <a:pt x="605" y="671"/>
                  </a:lnTo>
                  <a:lnTo>
                    <a:pt x="593" y="778"/>
                  </a:lnTo>
                  <a:lnTo>
                    <a:pt x="575" y="854"/>
                  </a:lnTo>
                  <a:lnTo>
                    <a:pt x="551" y="920"/>
                  </a:lnTo>
                  <a:lnTo>
                    <a:pt x="521" y="968"/>
                  </a:lnTo>
                  <a:lnTo>
                    <a:pt x="504" y="979"/>
                  </a:lnTo>
                  <a:lnTo>
                    <a:pt x="487" y="997"/>
                  </a:lnTo>
                  <a:lnTo>
                    <a:pt x="451" y="1009"/>
                  </a:lnTo>
                  <a:lnTo>
                    <a:pt x="403" y="1015"/>
                  </a:lnTo>
                  <a:lnTo>
                    <a:pt x="361" y="1009"/>
                  </a:lnTo>
                  <a:lnTo>
                    <a:pt x="320" y="997"/>
                  </a:lnTo>
                  <a:lnTo>
                    <a:pt x="302" y="979"/>
                  </a:lnTo>
                  <a:lnTo>
                    <a:pt x="285" y="968"/>
                  </a:lnTo>
                  <a:lnTo>
                    <a:pt x="255" y="920"/>
                  </a:lnTo>
                  <a:lnTo>
                    <a:pt x="232" y="854"/>
                  </a:lnTo>
                  <a:lnTo>
                    <a:pt x="213" y="778"/>
                  </a:lnTo>
                  <a:lnTo>
                    <a:pt x="201" y="671"/>
                  </a:lnTo>
                  <a:lnTo>
                    <a:pt x="196" y="546"/>
                  </a:lnTo>
                  <a:close/>
                  <a:moveTo>
                    <a:pt x="0" y="546"/>
                  </a:moveTo>
                  <a:lnTo>
                    <a:pt x="0" y="605"/>
                  </a:lnTo>
                  <a:lnTo>
                    <a:pt x="6" y="659"/>
                  </a:lnTo>
                  <a:lnTo>
                    <a:pt x="17" y="713"/>
                  </a:lnTo>
                  <a:lnTo>
                    <a:pt x="36" y="766"/>
                  </a:lnTo>
                  <a:lnTo>
                    <a:pt x="53" y="813"/>
                  </a:lnTo>
                  <a:lnTo>
                    <a:pt x="77" y="861"/>
                  </a:lnTo>
                  <a:lnTo>
                    <a:pt x="101" y="902"/>
                  </a:lnTo>
                  <a:lnTo>
                    <a:pt x="125" y="938"/>
                  </a:lnTo>
                  <a:lnTo>
                    <a:pt x="154" y="973"/>
                  </a:lnTo>
                  <a:lnTo>
                    <a:pt x="190" y="997"/>
                  </a:lnTo>
                  <a:lnTo>
                    <a:pt x="219" y="1027"/>
                  </a:lnTo>
                  <a:lnTo>
                    <a:pt x="255" y="1044"/>
                  </a:lnTo>
                  <a:lnTo>
                    <a:pt x="291" y="1063"/>
                  </a:lnTo>
                  <a:lnTo>
                    <a:pt x="327" y="1074"/>
                  </a:lnTo>
                  <a:lnTo>
                    <a:pt x="367" y="1080"/>
                  </a:lnTo>
                  <a:lnTo>
                    <a:pt x="403" y="1086"/>
                  </a:lnTo>
                  <a:lnTo>
                    <a:pt x="445" y="1080"/>
                  </a:lnTo>
                  <a:lnTo>
                    <a:pt x="481" y="1074"/>
                  </a:lnTo>
                  <a:lnTo>
                    <a:pt x="516" y="1063"/>
                  </a:lnTo>
                  <a:lnTo>
                    <a:pt x="551" y="1044"/>
                  </a:lnTo>
                  <a:lnTo>
                    <a:pt x="587" y="1027"/>
                  </a:lnTo>
                  <a:lnTo>
                    <a:pt x="622" y="997"/>
                  </a:lnTo>
                  <a:lnTo>
                    <a:pt x="652" y="973"/>
                  </a:lnTo>
                  <a:lnTo>
                    <a:pt x="681" y="938"/>
                  </a:lnTo>
                  <a:lnTo>
                    <a:pt x="711" y="902"/>
                  </a:lnTo>
                  <a:lnTo>
                    <a:pt x="736" y="861"/>
                  </a:lnTo>
                  <a:lnTo>
                    <a:pt x="759" y="813"/>
                  </a:lnTo>
                  <a:lnTo>
                    <a:pt x="776" y="766"/>
                  </a:lnTo>
                  <a:lnTo>
                    <a:pt x="789" y="713"/>
                  </a:lnTo>
                  <a:lnTo>
                    <a:pt x="801" y="659"/>
                  </a:lnTo>
                  <a:lnTo>
                    <a:pt x="806" y="605"/>
                  </a:lnTo>
                  <a:lnTo>
                    <a:pt x="806" y="546"/>
                  </a:lnTo>
                  <a:lnTo>
                    <a:pt x="806" y="487"/>
                  </a:lnTo>
                  <a:lnTo>
                    <a:pt x="801" y="428"/>
                  </a:lnTo>
                  <a:lnTo>
                    <a:pt x="789" y="374"/>
                  </a:lnTo>
                  <a:lnTo>
                    <a:pt x="776" y="321"/>
                  </a:lnTo>
                  <a:lnTo>
                    <a:pt x="759" y="273"/>
                  </a:lnTo>
                  <a:lnTo>
                    <a:pt x="736" y="232"/>
                  </a:lnTo>
                  <a:lnTo>
                    <a:pt x="711" y="190"/>
                  </a:lnTo>
                  <a:lnTo>
                    <a:pt x="681" y="148"/>
                  </a:lnTo>
                  <a:lnTo>
                    <a:pt x="652" y="119"/>
                  </a:lnTo>
                  <a:lnTo>
                    <a:pt x="622" y="89"/>
                  </a:lnTo>
                  <a:lnTo>
                    <a:pt x="587" y="59"/>
                  </a:lnTo>
                  <a:lnTo>
                    <a:pt x="551" y="42"/>
                  </a:lnTo>
                  <a:lnTo>
                    <a:pt x="516" y="24"/>
                  </a:lnTo>
                  <a:lnTo>
                    <a:pt x="481" y="12"/>
                  </a:lnTo>
                  <a:lnTo>
                    <a:pt x="445" y="6"/>
                  </a:lnTo>
                  <a:lnTo>
                    <a:pt x="403" y="0"/>
                  </a:lnTo>
                  <a:lnTo>
                    <a:pt x="367" y="6"/>
                  </a:lnTo>
                  <a:lnTo>
                    <a:pt x="327" y="12"/>
                  </a:lnTo>
                  <a:lnTo>
                    <a:pt x="291" y="24"/>
                  </a:lnTo>
                  <a:lnTo>
                    <a:pt x="255" y="42"/>
                  </a:lnTo>
                  <a:lnTo>
                    <a:pt x="219" y="59"/>
                  </a:lnTo>
                  <a:lnTo>
                    <a:pt x="190" y="89"/>
                  </a:lnTo>
                  <a:lnTo>
                    <a:pt x="154" y="119"/>
                  </a:lnTo>
                  <a:lnTo>
                    <a:pt x="125" y="148"/>
                  </a:lnTo>
                  <a:lnTo>
                    <a:pt x="101" y="190"/>
                  </a:lnTo>
                  <a:lnTo>
                    <a:pt x="77" y="232"/>
                  </a:lnTo>
                  <a:lnTo>
                    <a:pt x="53" y="273"/>
                  </a:lnTo>
                  <a:lnTo>
                    <a:pt x="36" y="321"/>
                  </a:lnTo>
                  <a:lnTo>
                    <a:pt x="17" y="374"/>
                  </a:lnTo>
                  <a:lnTo>
                    <a:pt x="6" y="428"/>
                  </a:lnTo>
                  <a:lnTo>
                    <a:pt x="0" y="487"/>
                  </a:lnTo>
                  <a:lnTo>
                    <a:pt x="0" y="54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Freeform 25"/>
            <p:cNvSpPr>
              <a:spLocks noEditPoints="1"/>
            </p:cNvSpPr>
            <p:nvPr/>
          </p:nvSpPr>
          <p:spPr bwMode="auto">
            <a:xfrm>
              <a:off x="3159" y="3777"/>
              <a:ext cx="93" cy="152"/>
            </a:xfrm>
            <a:custGeom>
              <a:avLst/>
              <a:gdLst>
                <a:gd name="T0" fmla="*/ 0 w 931"/>
                <a:gd name="T1" fmla="*/ 0 h 1525"/>
                <a:gd name="T2" fmla="*/ 0 w 931"/>
                <a:gd name="T3" fmla="*/ 0 h 1525"/>
                <a:gd name="T4" fmla="*/ 0 w 931"/>
                <a:gd name="T5" fmla="*/ 0 h 1525"/>
                <a:gd name="T6" fmla="*/ 0 w 931"/>
                <a:gd name="T7" fmla="*/ 0 h 1525"/>
                <a:gd name="T8" fmla="*/ 0 w 931"/>
                <a:gd name="T9" fmla="*/ 0 h 1525"/>
                <a:gd name="T10" fmla="*/ 0 w 931"/>
                <a:gd name="T11" fmla="*/ 0 h 1525"/>
                <a:gd name="T12" fmla="*/ 0 w 931"/>
                <a:gd name="T13" fmla="*/ 0 h 1525"/>
                <a:gd name="T14" fmla="*/ 0 w 931"/>
                <a:gd name="T15" fmla="*/ 0 h 1525"/>
                <a:gd name="T16" fmla="*/ 0 w 931"/>
                <a:gd name="T17" fmla="*/ 0 h 1525"/>
                <a:gd name="T18" fmla="*/ 0 w 931"/>
                <a:gd name="T19" fmla="*/ 0 h 1525"/>
                <a:gd name="T20" fmla="*/ 0 w 931"/>
                <a:gd name="T21" fmla="*/ 0 h 1525"/>
                <a:gd name="T22" fmla="*/ 0 w 931"/>
                <a:gd name="T23" fmla="*/ 0 h 1525"/>
                <a:gd name="T24" fmla="*/ 0 w 931"/>
                <a:gd name="T25" fmla="*/ 0 h 1525"/>
                <a:gd name="T26" fmla="*/ 0 w 931"/>
                <a:gd name="T27" fmla="*/ 0 h 1525"/>
                <a:gd name="T28" fmla="*/ 0 w 931"/>
                <a:gd name="T29" fmla="*/ 0 h 1525"/>
                <a:gd name="T30" fmla="*/ 0 w 931"/>
                <a:gd name="T31" fmla="*/ 0 h 1525"/>
                <a:gd name="T32" fmla="*/ 0 w 931"/>
                <a:gd name="T33" fmla="*/ 0 h 1525"/>
                <a:gd name="T34" fmla="*/ 0 w 931"/>
                <a:gd name="T35" fmla="*/ 0 h 1525"/>
                <a:gd name="T36" fmla="*/ 0 w 931"/>
                <a:gd name="T37" fmla="*/ 0 h 1525"/>
                <a:gd name="T38" fmla="*/ 0 w 931"/>
                <a:gd name="T39" fmla="*/ 0 h 1525"/>
                <a:gd name="T40" fmla="*/ 0 w 931"/>
                <a:gd name="T41" fmla="*/ 0 h 1525"/>
                <a:gd name="T42" fmla="*/ 0 w 931"/>
                <a:gd name="T43" fmla="*/ 0 h 1525"/>
                <a:gd name="T44" fmla="*/ 0 w 931"/>
                <a:gd name="T45" fmla="*/ 0 h 1525"/>
                <a:gd name="T46" fmla="*/ 0 w 931"/>
                <a:gd name="T47" fmla="*/ 0 h 1525"/>
                <a:gd name="T48" fmla="*/ 0 w 931"/>
                <a:gd name="T49" fmla="*/ 0 h 1525"/>
                <a:gd name="T50" fmla="*/ 0 w 931"/>
                <a:gd name="T51" fmla="*/ 0 h 1525"/>
                <a:gd name="T52" fmla="*/ 0 w 931"/>
                <a:gd name="T53" fmla="*/ 0 h 1525"/>
                <a:gd name="T54" fmla="*/ 0 w 931"/>
                <a:gd name="T55" fmla="*/ 0 h 1525"/>
                <a:gd name="T56" fmla="*/ 0 w 931"/>
                <a:gd name="T57" fmla="*/ 0 h 1525"/>
                <a:gd name="T58" fmla="*/ 0 w 931"/>
                <a:gd name="T59" fmla="*/ 0 h 1525"/>
                <a:gd name="T60" fmla="*/ 0 w 931"/>
                <a:gd name="T61" fmla="*/ 0 h 1525"/>
                <a:gd name="T62" fmla="*/ 0 w 931"/>
                <a:gd name="T63" fmla="*/ 0 h 1525"/>
                <a:gd name="T64" fmla="*/ 0 w 931"/>
                <a:gd name="T65" fmla="*/ 0 h 1525"/>
                <a:gd name="T66" fmla="*/ 0 w 931"/>
                <a:gd name="T67" fmla="*/ 0 h 1525"/>
                <a:gd name="T68" fmla="*/ 0 w 931"/>
                <a:gd name="T69" fmla="*/ 0 h 1525"/>
                <a:gd name="T70" fmla="*/ 0 w 931"/>
                <a:gd name="T71" fmla="*/ 0 h 1525"/>
                <a:gd name="T72" fmla="*/ 0 w 931"/>
                <a:gd name="T73" fmla="*/ 0 h 1525"/>
                <a:gd name="T74" fmla="*/ 0 w 931"/>
                <a:gd name="T75" fmla="*/ 0 h 1525"/>
                <a:gd name="T76" fmla="*/ 0 w 931"/>
                <a:gd name="T77" fmla="*/ 0 h 1525"/>
                <a:gd name="T78" fmla="*/ 0 w 931"/>
                <a:gd name="T79" fmla="*/ 0 h 1525"/>
                <a:gd name="T80" fmla="*/ 0 w 931"/>
                <a:gd name="T81" fmla="*/ 0 h 1525"/>
                <a:gd name="T82" fmla="*/ 0 w 931"/>
                <a:gd name="T83" fmla="*/ 0 h 1525"/>
                <a:gd name="T84" fmla="*/ 0 w 931"/>
                <a:gd name="T85" fmla="*/ 0 h 1525"/>
                <a:gd name="T86" fmla="*/ 0 w 931"/>
                <a:gd name="T87" fmla="*/ 0 h 1525"/>
                <a:gd name="T88" fmla="*/ 0 w 931"/>
                <a:gd name="T89" fmla="*/ 0 h 1525"/>
                <a:gd name="T90" fmla="*/ 0 w 931"/>
                <a:gd name="T91" fmla="*/ 0 h 1525"/>
                <a:gd name="T92" fmla="*/ 0 w 931"/>
                <a:gd name="T93" fmla="*/ 0 h 1525"/>
                <a:gd name="T94" fmla="*/ 0 w 931"/>
                <a:gd name="T95" fmla="*/ 0 h 1525"/>
                <a:gd name="T96" fmla="*/ 0 w 931"/>
                <a:gd name="T97" fmla="*/ 0 h 1525"/>
                <a:gd name="T98" fmla="*/ 0 w 931"/>
                <a:gd name="T99" fmla="*/ 0 h 1525"/>
                <a:gd name="T100" fmla="*/ 0 w 931"/>
                <a:gd name="T101" fmla="*/ 0 h 1525"/>
                <a:gd name="T102" fmla="*/ 0 w 931"/>
                <a:gd name="T103" fmla="*/ 0 h 1525"/>
                <a:gd name="T104" fmla="*/ 0 w 931"/>
                <a:gd name="T105" fmla="*/ 0 h 1525"/>
                <a:gd name="T106" fmla="*/ 0 w 931"/>
                <a:gd name="T107" fmla="*/ 0 h 1525"/>
                <a:gd name="T108" fmla="*/ 0 w 931"/>
                <a:gd name="T109" fmla="*/ 0 h 15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31"/>
                <a:gd name="T166" fmla="*/ 0 h 1525"/>
                <a:gd name="T167" fmla="*/ 931 w 931"/>
                <a:gd name="T168" fmla="*/ 1525 h 15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31" h="1525">
                  <a:moveTo>
                    <a:pt x="214" y="991"/>
                  </a:moveTo>
                  <a:lnTo>
                    <a:pt x="220" y="872"/>
                  </a:lnTo>
                  <a:lnTo>
                    <a:pt x="225" y="777"/>
                  </a:lnTo>
                  <a:lnTo>
                    <a:pt x="244" y="694"/>
                  </a:lnTo>
                  <a:lnTo>
                    <a:pt x="267" y="629"/>
                  </a:lnTo>
                  <a:lnTo>
                    <a:pt x="297" y="582"/>
                  </a:lnTo>
                  <a:lnTo>
                    <a:pt x="326" y="551"/>
                  </a:lnTo>
                  <a:lnTo>
                    <a:pt x="351" y="540"/>
                  </a:lnTo>
                  <a:lnTo>
                    <a:pt x="368" y="528"/>
                  </a:lnTo>
                  <a:lnTo>
                    <a:pt x="410" y="522"/>
                  </a:lnTo>
                  <a:lnTo>
                    <a:pt x="433" y="528"/>
                  </a:lnTo>
                  <a:lnTo>
                    <a:pt x="457" y="528"/>
                  </a:lnTo>
                  <a:lnTo>
                    <a:pt x="475" y="540"/>
                  </a:lnTo>
                  <a:lnTo>
                    <a:pt x="499" y="551"/>
                  </a:lnTo>
                  <a:lnTo>
                    <a:pt x="516" y="570"/>
                  </a:lnTo>
                  <a:lnTo>
                    <a:pt x="534" y="587"/>
                  </a:lnTo>
                  <a:lnTo>
                    <a:pt x="564" y="641"/>
                  </a:lnTo>
                  <a:lnTo>
                    <a:pt x="587" y="707"/>
                  </a:lnTo>
                  <a:lnTo>
                    <a:pt x="606" y="789"/>
                  </a:lnTo>
                  <a:lnTo>
                    <a:pt x="617" y="884"/>
                  </a:lnTo>
                  <a:lnTo>
                    <a:pt x="623" y="991"/>
                  </a:lnTo>
                  <a:lnTo>
                    <a:pt x="617" y="1116"/>
                  </a:lnTo>
                  <a:lnTo>
                    <a:pt x="600" y="1217"/>
                  </a:lnTo>
                  <a:lnTo>
                    <a:pt x="575" y="1300"/>
                  </a:lnTo>
                  <a:lnTo>
                    <a:pt x="552" y="1359"/>
                  </a:lnTo>
                  <a:lnTo>
                    <a:pt x="516" y="1407"/>
                  </a:lnTo>
                  <a:lnTo>
                    <a:pt x="475" y="1436"/>
                  </a:lnTo>
                  <a:lnTo>
                    <a:pt x="433" y="1448"/>
                  </a:lnTo>
                  <a:lnTo>
                    <a:pt x="392" y="1454"/>
                  </a:lnTo>
                  <a:lnTo>
                    <a:pt x="356" y="1448"/>
                  </a:lnTo>
                  <a:lnTo>
                    <a:pt x="320" y="1430"/>
                  </a:lnTo>
                  <a:lnTo>
                    <a:pt x="291" y="1395"/>
                  </a:lnTo>
                  <a:lnTo>
                    <a:pt x="261" y="1347"/>
                  </a:lnTo>
                  <a:lnTo>
                    <a:pt x="244" y="1282"/>
                  </a:lnTo>
                  <a:lnTo>
                    <a:pt x="225" y="1205"/>
                  </a:lnTo>
                  <a:lnTo>
                    <a:pt x="214" y="1104"/>
                  </a:lnTo>
                  <a:lnTo>
                    <a:pt x="214" y="991"/>
                  </a:lnTo>
                  <a:close/>
                  <a:moveTo>
                    <a:pt x="480" y="83"/>
                  </a:moveTo>
                  <a:lnTo>
                    <a:pt x="552" y="89"/>
                  </a:lnTo>
                  <a:lnTo>
                    <a:pt x="575" y="95"/>
                  </a:lnTo>
                  <a:lnTo>
                    <a:pt x="594" y="106"/>
                  </a:lnTo>
                  <a:lnTo>
                    <a:pt x="606" y="119"/>
                  </a:lnTo>
                  <a:lnTo>
                    <a:pt x="617" y="137"/>
                  </a:lnTo>
                  <a:lnTo>
                    <a:pt x="617" y="167"/>
                  </a:lnTo>
                  <a:lnTo>
                    <a:pt x="623" y="196"/>
                  </a:lnTo>
                  <a:lnTo>
                    <a:pt x="623" y="582"/>
                  </a:lnTo>
                  <a:lnTo>
                    <a:pt x="617" y="587"/>
                  </a:lnTo>
                  <a:lnTo>
                    <a:pt x="600" y="558"/>
                  </a:lnTo>
                  <a:lnTo>
                    <a:pt x="575" y="528"/>
                  </a:lnTo>
                  <a:lnTo>
                    <a:pt x="558" y="505"/>
                  </a:lnTo>
                  <a:lnTo>
                    <a:pt x="528" y="481"/>
                  </a:lnTo>
                  <a:lnTo>
                    <a:pt x="499" y="463"/>
                  </a:lnTo>
                  <a:lnTo>
                    <a:pt x="469" y="451"/>
                  </a:lnTo>
                  <a:lnTo>
                    <a:pt x="433" y="445"/>
                  </a:lnTo>
                  <a:lnTo>
                    <a:pt x="398" y="439"/>
                  </a:lnTo>
                  <a:lnTo>
                    <a:pt x="356" y="445"/>
                  </a:lnTo>
                  <a:lnTo>
                    <a:pt x="315" y="451"/>
                  </a:lnTo>
                  <a:lnTo>
                    <a:pt x="279" y="463"/>
                  </a:lnTo>
                  <a:lnTo>
                    <a:pt x="244" y="481"/>
                  </a:lnTo>
                  <a:lnTo>
                    <a:pt x="208" y="505"/>
                  </a:lnTo>
                  <a:lnTo>
                    <a:pt x="172" y="534"/>
                  </a:lnTo>
                  <a:lnTo>
                    <a:pt x="143" y="564"/>
                  </a:lnTo>
                  <a:lnTo>
                    <a:pt x="113" y="599"/>
                  </a:lnTo>
                  <a:lnTo>
                    <a:pt x="90" y="635"/>
                  </a:lnTo>
                  <a:lnTo>
                    <a:pt x="65" y="677"/>
                  </a:lnTo>
                  <a:lnTo>
                    <a:pt x="48" y="724"/>
                  </a:lnTo>
                  <a:lnTo>
                    <a:pt x="31" y="772"/>
                  </a:lnTo>
                  <a:lnTo>
                    <a:pt x="18" y="819"/>
                  </a:lnTo>
                  <a:lnTo>
                    <a:pt x="12" y="872"/>
                  </a:lnTo>
                  <a:lnTo>
                    <a:pt x="6" y="932"/>
                  </a:lnTo>
                  <a:lnTo>
                    <a:pt x="0" y="985"/>
                  </a:lnTo>
                  <a:lnTo>
                    <a:pt x="6" y="1051"/>
                  </a:lnTo>
                  <a:lnTo>
                    <a:pt x="12" y="1110"/>
                  </a:lnTo>
                  <a:lnTo>
                    <a:pt x="18" y="1163"/>
                  </a:lnTo>
                  <a:lnTo>
                    <a:pt x="36" y="1217"/>
                  </a:lnTo>
                  <a:lnTo>
                    <a:pt x="48" y="1264"/>
                  </a:lnTo>
                  <a:lnTo>
                    <a:pt x="71" y="1306"/>
                  </a:lnTo>
                  <a:lnTo>
                    <a:pt x="90" y="1347"/>
                  </a:lnTo>
                  <a:lnTo>
                    <a:pt x="113" y="1382"/>
                  </a:lnTo>
                  <a:lnTo>
                    <a:pt x="143" y="1418"/>
                  </a:lnTo>
                  <a:lnTo>
                    <a:pt x="172" y="1441"/>
                  </a:lnTo>
                  <a:lnTo>
                    <a:pt x="202" y="1466"/>
                  </a:lnTo>
                  <a:lnTo>
                    <a:pt x="238" y="1489"/>
                  </a:lnTo>
                  <a:lnTo>
                    <a:pt x="267" y="1502"/>
                  </a:lnTo>
                  <a:lnTo>
                    <a:pt x="303" y="1513"/>
                  </a:lnTo>
                  <a:lnTo>
                    <a:pt x="339" y="1519"/>
                  </a:lnTo>
                  <a:lnTo>
                    <a:pt x="374" y="1525"/>
                  </a:lnTo>
                  <a:lnTo>
                    <a:pt x="421" y="1519"/>
                  </a:lnTo>
                  <a:lnTo>
                    <a:pt x="463" y="1513"/>
                  </a:lnTo>
                  <a:lnTo>
                    <a:pt x="499" y="1496"/>
                  </a:lnTo>
                  <a:lnTo>
                    <a:pt x="534" y="1472"/>
                  </a:lnTo>
                  <a:lnTo>
                    <a:pt x="558" y="1448"/>
                  </a:lnTo>
                  <a:lnTo>
                    <a:pt x="581" y="1418"/>
                  </a:lnTo>
                  <a:lnTo>
                    <a:pt x="606" y="1382"/>
                  </a:lnTo>
                  <a:lnTo>
                    <a:pt x="623" y="1347"/>
                  </a:lnTo>
                  <a:lnTo>
                    <a:pt x="629" y="1347"/>
                  </a:lnTo>
                  <a:lnTo>
                    <a:pt x="629" y="1502"/>
                  </a:lnTo>
                  <a:lnTo>
                    <a:pt x="931" y="1483"/>
                  </a:lnTo>
                  <a:lnTo>
                    <a:pt x="931" y="1418"/>
                  </a:lnTo>
                  <a:lnTo>
                    <a:pt x="902" y="1418"/>
                  </a:lnTo>
                  <a:lnTo>
                    <a:pt x="872" y="1412"/>
                  </a:lnTo>
                  <a:lnTo>
                    <a:pt x="855" y="1401"/>
                  </a:lnTo>
                  <a:lnTo>
                    <a:pt x="836" y="1388"/>
                  </a:lnTo>
                  <a:lnTo>
                    <a:pt x="825" y="1365"/>
                  </a:lnTo>
                  <a:lnTo>
                    <a:pt x="813" y="1341"/>
                  </a:lnTo>
                  <a:lnTo>
                    <a:pt x="807" y="1306"/>
                  </a:lnTo>
                  <a:lnTo>
                    <a:pt x="807" y="1270"/>
                  </a:lnTo>
                  <a:lnTo>
                    <a:pt x="807" y="0"/>
                  </a:lnTo>
                  <a:lnTo>
                    <a:pt x="480" y="12"/>
                  </a:lnTo>
                  <a:lnTo>
                    <a:pt x="480" y="8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Freeform 26"/>
            <p:cNvSpPr>
              <a:spLocks noEditPoints="1"/>
            </p:cNvSpPr>
            <p:nvPr/>
          </p:nvSpPr>
          <p:spPr bwMode="auto">
            <a:xfrm>
              <a:off x="3271" y="3821"/>
              <a:ext cx="81" cy="108"/>
            </a:xfrm>
            <a:custGeom>
              <a:avLst/>
              <a:gdLst>
                <a:gd name="T0" fmla="*/ 0 w 807"/>
                <a:gd name="T1" fmla="*/ 0 h 1086"/>
                <a:gd name="T2" fmla="*/ 0 w 807"/>
                <a:gd name="T3" fmla="*/ 0 h 1086"/>
                <a:gd name="T4" fmla="*/ 0 w 807"/>
                <a:gd name="T5" fmla="*/ 0 h 1086"/>
                <a:gd name="T6" fmla="*/ 0 w 807"/>
                <a:gd name="T7" fmla="*/ 0 h 1086"/>
                <a:gd name="T8" fmla="*/ 0 w 807"/>
                <a:gd name="T9" fmla="*/ 0 h 1086"/>
                <a:gd name="T10" fmla="*/ 0 w 807"/>
                <a:gd name="T11" fmla="*/ 0 h 1086"/>
                <a:gd name="T12" fmla="*/ 0 w 807"/>
                <a:gd name="T13" fmla="*/ 0 h 1086"/>
                <a:gd name="T14" fmla="*/ 0 w 807"/>
                <a:gd name="T15" fmla="*/ 0 h 1086"/>
                <a:gd name="T16" fmla="*/ 0 w 807"/>
                <a:gd name="T17" fmla="*/ 0 h 1086"/>
                <a:gd name="T18" fmla="*/ 0 w 807"/>
                <a:gd name="T19" fmla="*/ 0 h 1086"/>
                <a:gd name="T20" fmla="*/ 0 w 807"/>
                <a:gd name="T21" fmla="*/ 0 h 1086"/>
                <a:gd name="T22" fmla="*/ 0 w 807"/>
                <a:gd name="T23" fmla="*/ 0 h 1086"/>
                <a:gd name="T24" fmla="*/ 0 w 807"/>
                <a:gd name="T25" fmla="*/ 0 h 1086"/>
                <a:gd name="T26" fmla="*/ 0 w 807"/>
                <a:gd name="T27" fmla="*/ 0 h 1086"/>
                <a:gd name="T28" fmla="*/ 0 w 807"/>
                <a:gd name="T29" fmla="*/ 0 h 1086"/>
                <a:gd name="T30" fmla="*/ 0 w 807"/>
                <a:gd name="T31" fmla="*/ 0 h 1086"/>
                <a:gd name="T32" fmla="*/ 0 w 807"/>
                <a:gd name="T33" fmla="*/ 0 h 1086"/>
                <a:gd name="T34" fmla="*/ 0 w 807"/>
                <a:gd name="T35" fmla="*/ 0 h 1086"/>
                <a:gd name="T36" fmla="*/ 0 w 807"/>
                <a:gd name="T37" fmla="*/ 0 h 1086"/>
                <a:gd name="T38" fmla="*/ 0 w 807"/>
                <a:gd name="T39" fmla="*/ 0 h 1086"/>
                <a:gd name="T40" fmla="*/ 0 w 807"/>
                <a:gd name="T41" fmla="*/ 0 h 1086"/>
                <a:gd name="T42" fmla="*/ 0 w 807"/>
                <a:gd name="T43" fmla="*/ 0 h 1086"/>
                <a:gd name="T44" fmla="*/ 0 w 807"/>
                <a:gd name="T45" fmla="*/ 0 h 1086"/>
                <a:gd name="T46" fmla="*/ 0 w 807"/>
                <a:gd name="T47" fmla="*/ 0 h 1086"/>
                <a:gd name="T48" fmla="*/ 0 w 807"/>
                <a:gd name="T49" fmla="*/ 0 h 1086"/>
                <a:gd name="T50" fmla="*/ 0 w 807"/>
                <a:gd name="T51" fmla="*/ 0 h 1086"/>
                <a:gd name="T52" fmla="*/ 0 w 807"/>
                <a:gd name="T53" fmla="*/ 0 h 1086"/>
                <a:gd name="T54" fmla="*/ 0 w 807"/>
                <a:gd name="T55" fmla="*/ 0 h 1086"/>
                <a:gd name="T56" fmla="*/ 0 w 807"/>
                <a:gd name="T57" fmla="*/ 0 h 1086"/>
                <a:gd name="T58" fmla="*/ 0 w 807"/>
                <a:gd name="T59" fmla="*/ 0 h 1086"/>
                <a:gd name="T60" fmla="*/ 0 w 807"/>
                <a:gd name="T61" fmla="*/ 0 h 1086"/>
                <a:gd name="T62" fmla="*/ 0 w 807"/>
                <a:gd name="T63" fmla="*/ 0 h 1086"/>
                <a:gd name="T64" fmla="*/ 0 w 807"/>
                <a:gd name="T65" fmla="*/ 0 h 1086"/>
                <a:gd name="T66" fmla="*/ 0 w 807"/>
                <a:gd name="T67" fmla="*/ 0 h 1086"/>
                <a:gd name="T68" fmla="*/ 0 w 807"/>
                <a:gd name="T69" fmla="*/ 0 h 1086"/>
                <a:gd name="T70" fmla="*/ 0 w 807"/>
                <a:gd name="T71" fmla="*/ 0 h 1086"/>
                <a:gd name="T72" fmla="*/ 0 w 807"/>
                <a:gd name="T73" fmla="*/ 0 h 1086"/>
                <a:gd name="T74" fmla="*/ 0 w 807"/>
                <a:gd name="T75" fmla="*/ 0 h 1086"/>
                <a:gd name="T76" fmla="*/ 0 w 807"/>
                <a:gd name="T77" fmla="*/ 0 h 1086"/>
                <a:gd name="T78" fmla="*/ 0 w 807"/>
                <a:gd name="T79" fmla="*/ 0 h 1086"/>
                <a:gd name="T80" fmla="*/ 0 w 807"/>
                <a:gd name="T81" fmla="*/ 0 h 1086"/>
                <a:gd name="T82" fmla="*/ 0 w 807"/>
                <a:gd name="T83" fmla="*/ 0 h 1086"/>
                <a:gd name="T84" fmla="*/ 0 w 807"/>
                <a:gd name="T85" fmla="*/ 0 h 1086"/>
                <a:gd name="T86" fmla="*/ 0 w 807"/>
                <a:gd name="T87" fmla="*/ 0 h 1086"/>
                <a:gd name="T88" fmla="*/ 0 w 807"/>
                <a:gd name="T89" fmla="*/ 0 h 1086"/>
                <a:gd name="T90" fmla="*/ 0 w 807"/>
                <a:gd name="T91" fmla="*/ 0 h 1086"/>
                <a:gd name="T92" fmla="*/ 0 w 807"/>
                <a:gd name="T93" fmla="*/ 0 h 1086"/>
                <a:gd name="T94" fmla="*/ 0 w 807"/>
                <a:gd name="T95" fmla="*/ 0 h 1086"/>
                <a:gd name="T96" fmla="*/ 0 w 807"/>
                <a:gd name="T97" fmla="*/ 0 h 1086"/>
                <a:gd name="T98" fmla="*/ 0 w 807"/>
                <a:gd name="T99" fmla="*/ 0 h 1086"/>
                <a:gd name="T100" fmla="*/ 0 w 807"/>
                <a:gd name="T101" fmla="*/ 0 h 108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07"/>
                <a:gd name="T154" fmla="*/ 0 h 1086"/>
                <a:gd name="T155" fmla="*/ 807 w 807"/>
                <a:gd name="T156" fmla="*/ 1086 h 108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07" h="1086">
                  <a:moveTo>
                    <a:pt x="196" y="546"/>
                  </a:moveTo>
                  <a:lnTo>
                    <a:pt x="202" y="416"/>
                  </a:lnTo>
                  <a:lnTo>
                    <a:pt x="213" y="315"/>
                  </a:lnTo>
                  <a:lnTo>
                    <a:pt x="232" y="232"/>
                  </a:lnTo>
                  <a:lnTo>
                    <a:pt x="255" y="167"/>
                  </a:lnTo>
                  <a:lnTo>
                    <a:pt x="285" y="125"/>
                  </a:lnTo>
                  <a:lnTo>
                    <a:pt x="303" y="107"/>
                  </a:lnTo>
                  <a:lnTo>
                    <a:pt x="320" y="95"/>
                  </a:lnTo>
                  <a:lnTo>
                    <a:pt x="356" y="78"/>
                  </a:lnTo>
                  <a:lnTo>
                    <a:pt x="403" y="72"/>
                  </a:lnTo>
                  <a:lnTo>
                    <a:pt x="445" y="78"/>
                  </a:lnTo>
                  <a:lnTo>
                    <a:pt x="487" y="95"/>
                  </a:lnTo>
                  <a:lnTo>
                    <a:pt x="504" y="107"/>
                  </a:lnTo>
                  <a:lnTo>
                    <a:pt x="522" y="125"/>
                  </a:lnTo>
                  <a:lnTo>
                    <a:pt x="552" y="167"/>
                  </a:lnTo>
                  <a:lnTo>
                    <a:pt x="575" y="232"/>
                  </a:lnTo>
                  <a:lnTo>
                    <a:pt x="594" y="315"/>
                  </a:lnTo>
                  <a:lnTo>
                    <a:pt x="605" y="416"/>
                  </a:lnTo>
                  <a:lnTo>
                    <a:pt x="611" y="546"/>
                  </a:lnTo>
                  <a:lnTo>
                    <a:pt x="605" y="671"/>
                  </a:lnTo>
                  <a:lnTo>
                    <a:pt x="594" y="778"/>
                  </a:lnTo>
                  <a:lnTo>
                    <a:pt x="575" y="854"/>
                  </a:lnTo>
                  <a:lnTo>
                    <a:pt x="552" y="920"/>
                  </a:lnTo>
                  <a:lnTo>
                    <a:pt x="522" y="968"/>
                  </a:lnTo>
                  <a:lnTo>
                    <a:pt x="504" y="979"/>
                  </a:lnTo>
                  <a:lnTo>
                    <a:pt x="487" y="997"/>
                  </a:lnTo>
                  <a:lnTo>
                    <a:pt x="445" y="1009"/>
                  </a:lnTo>
                  <a:lnTo>
                    <a:pt x="403" y="1015"/>
                  </a:lnTo>
                  <a:lnTo>
                    <a:pt x="356" y="1009"/>
                  </a:lnTo>
                  <a:lnTo>
                    <a:pt x="320" y="997"/>
                  </a:lnTo>
                  <a:lnTo>
                    <a:pt x="303" y="979"/>
                  </a:lnTo>
                  <a:lnTo>
                    <a:pt x="285" y="968"/>
                  </a:lnTo>
                  <a:lnTo>
                    <a:pt x="255" y="920"/>
                  </a:lnTo>
                  <a:lnTo>
                    <a:pt x="232" y="854"/>
                  </a:lnTo>
                  <a:lnTo>
                    <a:pt x="213" y="778"/>
                  </a:lnTo>
                  <a:lnTo>
                    <a:pt x="202" y="671"/>
                  </a:lnTo>
                  <a:lnTo>
                    <a:pt x="196" y="546"/>
                  </a:lnTo>
                  <a:close/>
                  <a:moveTo>
                    <a:pt x="0" y="546"/>
                  </a:moveTo>
                  <a:lnTo>
                    <a:pt x="0" y="605"/>
                  </a:lnTo>
                  <a:lnTo>
                    <a:pt x="6" y="659"/>
                  </a:lnTo>
                  <a:lnTo>
                    <a:pt x="18" y="713"/>
                  </a:lnTo>
                  <a:lnTo>
                    <a:pt x="30" y="766"/>
                  </a:lnTo>
                  <a:lnTo>
                    <a:pt x="53" y="813"/>
                  </a:lnTo>
                  <a:lnTo>
                    <a:pt x="71" y="861"/>
                  </a:lnTo>
                  <a:lnTo>
                    <a:pt x="95" y="902"/>
                  </a:lnTo>
                  <a:lnTo>
                    <a:pt x="124" y="938"/>
                  </a:lnTo>
                  <a:lnTo>
                    <a:pt x="154" y="973"/>
                  </a:lnTo>
                  <a:lnTo>
                    <a:pt x="184" y="997"/>
                  </a:lnTo>
                  <a:lnTo>
                    <a:pt x="219" y="1027"/>
                  </a:lnTo>
                  <a:lnTo>
                    <a:pt x="255" y="1044"/>
                  </a:lnTo>
                  <a:lnTo>
                    <a:pt x="291" y="1063"/>
                  </a:lnTo>
                  <a:lnTo>
                    <a:pt x="326" y="1074"/>
                  </a:lnTo>
                  <a:lnTo>
                    <a:pt x="362" y="1080"/>
                  </a:lnTo>
                  <a:lnTo>
                    <a:pt x="403" y="1086"/>
                  </a:lnTo>
                  <a:lnTo>
                    <a:pt x="439" y="1080"/>
                  </a:lnTo>
                  <a:lnTo>
                    <a:pt x="480" y="1074"/>
                  </a:lnTo>
                  <a:lnTo>
                    <a:pt x="516" y="1063"/>
                  </a:lnTo>
                  <a:lnTo>
                    <a:pt x="552" y="1044"/>
                  </a:lnTo>
                  <a:lnTo>
                    <a:pt x="588" y="1027"/>
                  </a:lnTo>
                  <a:lnTo>
                    <a:pt x="617" y="997"/>
                  </a:lnTo>
                  <a:lnTo>
                    <a:pt x="653" y="973"/>
                  </a:lnTo>
                  <a:lnTo>
                    <a:pt x="682" y="938"/>
                  </a:lnTo>
                  <a:lnTo>
                    <a:pt x="706" y="902"/>
                  </a:lnTo>
                  <a:lnTo>
                    <a:pt x="729" y="861"/>
                  </a:lnTo>
                  <a:lnTo>
                    <a:pt x="754" y="813"/>
                  </a:lnTo>
                  <a:lnTo>
                    <a:pt x="771" y="766"/>
                  </a:lnTo>
                  <a:lnTo>
                    <a:pt x="788" y="713"/>
                  </a:lnTo>
                  <a:lnTo>
                    <a:pt x="801" y="659"/>
                  </a:lnTo>
                  <a:lnTo>
                    <a:pt x="807" y="605"/>
                  </a:lnTo>
                  <a:lnTo>
                    <a:pt x="807" y="546"/>
                  </a:lnTo>
                  <a:lnTo>
                    <a:pt x="807" y="487"/>
                  </a:lnTo>
                  <a:lnTo>
                    <a:pt x="801" y="428"/>
                  </a:lnTo>
                  <a:lnTo>
                    <a:pt x="788" y="374"/>
                  </a:lnTo>
                  <a:lnTo>
                    <a:pt x="771" y="321"/>
                  </a:lnTo>
                  <a:lnTo>
                    <a:pt x="754" y="273"/>
                  </a:lnTo>
                  <a:lnTo>
                    <a:pt x="729" y="232"/>
                  </a:lnTo>
                  <a:lnTo>
                    <a:pt x="706" y="190"/>
                  </a:lnTo>
                  <a:lnTo>
                    <a:pt x="682" y="148"/>
                  </a:lnTo>
                  <a:lnTo>
                    <a:pt x="653" y="119"/>
                  </a:lnTo>
                  <a:lnTo>
                    <a:pt x="617" y="89"/>
                  </a:lnTo>
                  <a:lnTo>
                    <a:pt x="588" y="59"/>
                  </a:lnTo>
                  <a:lnTo>
                    <a:pt x="552" y="42"/>
                  </a:lnTo>
                  <a:lnTo>
                    <a:pt x="516" y="24"/>
                  </a:lnTo>
                  <a:lnTo>
                    <a:pt x="480" y="12"/>
                  </a:lnTo>
                  <a:lnTo>
                    <a:pt x="439" y="6"/>
                  </a:lnTo>
                  <a:lnTo>
                    <a:pt x="403" y="0"/>
                  </a:lnTo>
                  <a:lnTo>
                    <a:pt x="362" y="6"/>
                  </a:lnTo>
                  <a:lnTo>
                    <a:pt x="326" y="12"/>
                  </a:lnTo>
                  <a:lnTo>
                    <a:pt x="291" y="24"/>
                  </a:lnTo>
                  <a:lnTo>
                    <a:pt x="255" y="42"/>
                  </a:lnTo>
                  <a:lnTo>
                    <a:pt x="219" y="59"/>
                  </a:lnTo>
                  <a:lnTo>
                    <a:pt x="184" y="89"/>
                  </a:lnTo>
                  <a:lnTo>
                    <a:pt x="154" y="119"/>
                  </a:lnTo>
                  <a:lnTo>
                    <a:pt x="124" y="148"/>
                  </a:lnTo>
                  <a:lnTo>
                    <a:pt x="95" y="190"/>
                  </a:lnTo>
                  <a:lnTo>
                    <a:pt x="71" y="232"/>
                  </a:lnTo>
                  <a:lnTo>
                    <a:pt x="53" y="273"/>
                  </a:lnTo>
                  <a:lnTo>
                    <a:pt x="30" y="321"/>
                  </a:lnTo>
                  <a:lnTo>
                    <a:pt x="18" y="374"/>
                  </a:lnTo>
                  <a:lnTo>
                    <a:pt x="6" y="428"/>
                  </a:lnTo>
                  <a:lnTo>
                    <a:pt x="0" y="487"/>
                  </a:lnTo>
                  <a:lnTo>
                    <a:pt x="0" y="54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8" name="Freeform 27"/>
            <p:cNvSpPr>
              <a:spLocks/>
            </p:cNvSpPr>
            <p:nvPr/>
          </p:nvSpPr>
          <p:spPr bwMode="auto">
            <a:xfrm>
              <a:off x="3373" y="3821"/>
              <a:ext cx="101" cy="106"/>
            </a:xfrm>
            <a:custGeom>
              <a:avLst/>
              <a:gdLst>
                <a:gd name="T0" fmla="*/ 0 w 1003"/>
                <a:gd name="T1" fmla="*/ 0 h 1063"/>
                <a:gd name="T2" fmla="*/ 0 w 1003"/>
                <a:gd name="T3" fmla="*/ 0 h 1063"/>
                <a:gd name="T4" fmla="*/ 0 w 1003"/>
                <a:gd name="T5" fmla="*/ 0 h 1063"/>
                <a:gd name="T6" fmla="*/ 0 w 1003"/>
                <a:gd name="T7" fmla="*/ 0 h 1063"/>
                <a:gd name="T8" fmla="*/ 0 w 1003"/>
                <a:gd name="T9" fmla="*/ 0 h 1063"/>
                <a:gd name="T10" fmla="*/ 0 w 1003"/>
                <a:gd name="T11" fmla="*/ 0 h 1063"/>
                <a:gd name="T12" fmla="*/ 0 w 1003"/>
                <a:gd name="T13" fmla="*/ 0 h 1063"/>
                <a:gd name="T14" fmla="*/ 0 w 1003"/>
                <a:gd name="T15" fmla="*/ 0 h 1063"/>
                <a:gd name="T16" fmla="*/ 0 w 1003"/>
                <a:gd name="T17" fmla="*/ 0 h 1063"/>
                <a:gd name="T18" fmla="*/ 0 w 1003"/>
                <a:gd name="T19" fmla="*/ 0 h 1063"/>
                <a:gd name="T20" fmla="*/ 0 w 1003"/>
                <a:gd name="T21" fmla="*/ 0 h 1063"/>
                <a:gd name="T22" fmla="*/ 0 w 1003"/>
                <a:gd name="T23" fmla="*/ 0 h 1063"/>
                <a:gd name="T24" fmla="*/ 0 w 1003"/>
                <a:gd name="T25" fmla="*/ 0 h 1063"/>
                <a:gd name="T26" fmla="*/ 0 w 1003"/>
                <a:gd name="T27" fmla="*/ 0 h 1063"/>
                <a:gd name="T28" fmla="*/ 0 w 1003"/>
                <a:gd name="T29" fmla="*/ 0 h 1063"/>
                <a:gd name="T30" fmla="*/ 0 w 1003"/>
                <a:gd name="T31" fmla="*/ 0 h 1063"/>
                <a:gd name="T32" fmla="*/ 0 w 1003"/>
                <a:gd name="T33" fmla="*/ 0 h 1063"/>
                <a:gd name="T34" fmla="*/ 0 w 1003"/>
                <a:gd name="T35" fmla="*/ 0 h 1063"/>
                <a:gd name="T36" fmla="*/ 0 w 1003"/>
                <a:gd name="T37" fmla="*/ 0 h 1063"/>
                <a:gd name="T38" fmla="*/ 0 w 1003"/>
                <a:gd name="T39" fmla="*/ 0 h 1063"/>
                <a:gd name="T40" fmla="*/ 0 w 1003"/>
                <a:gd name="T41" fmla="*/ 0 h 1063"/>
                <a:gd name="T42" fmla="*/ 0 w 1003"/>
                <a:gd name="T43" fmla="*/ 0 h 1063"/>
                <a:gd name="T44" fmla="*/ 0 w 1003"/>
                <a:gd name="T45" fmla="*/ 0 h 1063"/>
                <a:gd name="T46" fmla="*/ 0 w 1003"/>
                <a:gd name="T47" fmla="*/ 0 h 1063"/>
                <a:gd name="T48" fmla="*/ 0 w 1003"/>
                <a:gd name="T49" fmla="*/ 0 h 1063"/>
                <a:gd name="T50" fmla="*/ 0 w 1003"/>
                <a:gd name="T51" fmla="*/ 0 h 1063"/>
                <a:gd name="T52" fmla="*/ 0 w 1003"/>
                <a:gd name="T53" fmla="*/ 0 h 1063"/>
                <a:gd name="T54" fmla="*/ 0 w 1003"/>
                <a:gd name="T55" fmla="*/ 0 h 1063"/>
                <a:gd name="T56" fmla="*/ 0 w 1003"/>
                <a:gd name="T57" fmla="*/ 0 h 1063"/>
                <a:gd name="T58" fmla="*/ 0 w 1003"/>
                <a:gd name="T59" fmla="*/ 0 h 1063"/>
                <a:gd name="T60" fmla="*/ 0 w 1003"/>
                <a:gd name="T61" fmla="*/ 0 h 1063"/>
                <a:gd name="T62" fmla="*/ 0 w 1003"/>
                <a:gd name="T63" fmla="*/ 0 h 1063"/>
                <a:gd name="T64" fmla="*/ 0 w 1003"/>
                <a:gd name="T65" fmla="*/ 0 h 1063"/>
                <a:gd name="T66" fmla="*/ 0 w 1003"/>
                <a:gd name="T67" fmla="*/ 0 h 1063"/>
                <a:gd name="T68" fmla="*/ 0 w 1003"/>
                <a:gd name="T69" fmla="*/ 0 h 1063"/>
                <a:gd name="T70" fmla="*/ 0 w 1003"/>
                <a:gd name="T71" fmla="*/ 0 h 1063"/>
                <a:gd name="T72" fmla="*/ 0 w 1003"/>
                <a:gd name="T73" fmla="*/ 0 h 10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3"/>
                <a:gd name="T112" fmla="*/ 0 h 1063"/>
                <a:gd name="T113" fmla="*/ 1003 w 1003"/>
                <a:gd name="T114" fmla="*/ 1063 h 10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3" h="1063">
                  <a:moveTo>
                    <a:pt x="0" y="1063"/>
                  </a:moveTo>
                  <a:lnTo>
                    <a:pt x="0" y="991"/>
                  </a:lnTo>
                  <a:lnTo>
                    <a:pt x="36" y="985"/>
                  </a:lnTo>
                  <a:lnTo>
                    <a:pt x="65" y="979"/>
                  </a:lnTo>
                  <a:lnTo>
                    <a:pt x="89" y="973"/>
                  </a:lnTo>
                  <a:lnTo>
                    <a:pt x="113" y="962"/>
                  </a:lnTo>
                  <a:lnTo>
                    <a:pt x="124" y="943"/>
                  </a:lnTo>
                  <a:lnTo>
                    <a:pt x="131" y="926"/>
                  </a:lnTo>
                  <a:lnTo>
                    <a:pt x="137" y="908"/>
                  </a:lnTo>
                  <a:lnTo>
                    <a:pt x="143" y="884"/>
                  </a:lnTo>
                  <a:lnTo>
                    <a:pt x="143" y="207"/>
                  </a:lnTo>
                  <a:lnTo>
                    <a:pt x="137" y="178"/>
                  </a:lnTo>
                  <a:lnTo>
                    <a:pt x="137" y="154"/>
                  </a:lnTo>
                  <a:lnTo>
                    <a:pt x="124" y="137"/>
                  </a:lnTo>
                  <a:lnTo>
                    <a:pt x="113" y="119"/>
                  </a:lnTo>
                  <a:lnTo>
                    <a:pt x="95" y="112"/>
                  </a:lnTo>
                  <a:lnTo>
                    <a:pt x="71" y="101"/>
                  </a:lnTo>
                  <a:lnTo>
                    <a:pt x="0" y="95"/>
                  </a:lnTo>
                  <a:lnTo>
                    <a:pt x="0" y="30"/>
                  </a:lnTo>
                  <a:lnTo>
                    <a:pt x="314" y="18"/>
                  </a:lnTo>
                  <a:lnTo>
                    <a:pt x="314" y="220"/>
                  </a:lnTo>
                  <a:lnTo>
                    <a:pt x="339" y="178"/>
                  </a:lnTo>
                  <a:lnTo>
                    <a:pt x="368" y="137"/>
                  </a:lnTo>
                  <a:lnTo>
                    <a:pt x="398" y="101"/>
                  </a:lnTo>
                  <a:lnTo>
                    <a:pt x="427" y="66"/>
                  </a:lnTo>
                  <a:lnTo>
                    <a:pt x="463" y="42"/>
                  </a:lnTo>
                  <a:lnTo>
                    <a:pt x="504" y="18"/>
                  </a:lnTo>
                  <a:lnTo>
                    <a:pt x="552" y="6"/>
                  </a:lnTo>
                  <a:lnTo>
                    <a:pt x="605" y="0"/>
                  </a:lnTo>
                  <a:lnTo>
                    <a:pt x="670" y="6"/>
                  </a:lnTo>
                  <a:lnTo>
                    <a:pt x="723" y="24"/>
                  </a:lnTo>
                  <a:lnTo>
                    <a:pt x="765" y="48"/>
                  </a:lnTo>
                  <a:lnTo>
                    <a:pt x="807" y="83"/>
                  </a:lnTo>
                  <a:lnTo>
                    <a:pt x="830" y="131"/>
                  </a:lnTo>
                  <a:lnTo>
                    <a:pt x="854" y="178"/>
                  </a:lnTo>
                  <a:lnTo>
                    <a:pt x="866" y="243"/>
                  </a:lnTo>
                  <a:lnTo>
                    <a:pt x="866" y="308"/>
                  </a:lnTo>
                  <a:lnTo>
                    <a:pt x="866" y="884"/>
                  </a:lnTo>
                  <a:lnTo>
                    <a:pt x="872" y="908"/>
                  </a:lnTo>
                  <a:lnTo>
                    <a:pt x="872" y="932"/>
                  </a:lnTo>
                  <a:lnTo>
                    <a:pt x="883" y="949"/>
                  </a:lnTo>
                  <a:lnTo>
                    <a:pt x="896" y="962"/>
                  </a:lnTo>
                  <a:lnTo>
                    <a:pt x="913" y="973"/>
                  </a:lnTo>
                  <a:lnTo>
                    <a:pt x="937" y="979"/>
                  </a:lnTo>
                  <a:lnTo>
                    <a:pt x="1003" y="991"/>
                  </a:lnTo>
                  <a:lnTo>
                    <a:pt x="1003" y="1063"/>
                  </a:lnTo>
                  <a:lnTo>
                    <a:pt x="682" y="1063"/>
                  </a:lnTo>
                  <a:lnTo>
                    <a:pt x="682" y="291"/>
                  </a:lnTo>
                  <a:lnTo>
                    <a:pt x="682" y="243"/>
                  </a:lnTo>
                  <a:lnTo>
                    <a:pt x="676" y="202"/>
                  </a:lnTo>
                  <a:lnTo>
                    <a:pt x="664" y="167"/>
                  </a:lnTo>
                  <a:lnTo>
                    <a:pt x="647" y="143"/>
                  </a:lnTo>
                  <a:lnTo>
                    <a:pt x="628" y="125"/>
                  </a:lnTo>
                  <a:lnTo>
                    <a:pt x="605" y="112"/>
                  </a:lnTo>
                  <a:lnTo>
                    <a:pt x="581" y="107"/>
                  </a:lnTo>
                  <a:lnTo>
                    <a:pt x="558" y="101"/>
                  </a:lnTo>
                  <a:lnTo>
                    <a:pt x="516" y="107"/>
                  </a:lnTo>
                  <a:lnTo>
                    <a:pt x="474" y="131"/>
                  </a:lnTo>
                  <a:lnTo>
                    <a:pt x="434" y="160"/>
                  </a:lnTo>
                  <a:lnTo>
                    <a:pt x="398" y="202"/>
                  </a:lnTo>
                  <a:lnTo>
                    <a:pt x="368" y="255"/>
                  </a:lnTo>
                  <a:lnTo>
                    <a:pt x="344" y="321"/>
                  </a:lnTo>
                  <a:lnTo>
                    <a:pt x="333" y="386"/>
                  </a:lnTo>
                  <a:lnTo>
                    <a:pt x="326" y="463"/>
                  </a:lnTo>
                  <a:lnTo>
                    <a:pt x="326" y="884"/>
                  </a:lnTo>
                  <a:lnTo>
                    <a:pt x="326" y="908"/>
                  </a:lnTo>
                  <a:lnTo>
                    <a:pt x="333" y="926"/>
                  </a:lnTo>
                  <a:lnTo>
                    <a:pt x="344" y="943"/>
                  </a:lnTo>
                  <a:lnTo>
                    <a:pt x="356" y="962"/>
                  </a:lnTo>
                  <a:lnTo>
                    <a:pt x="373" y="973"/>
                  </a:lnTo>
                  <a:lnTo>
                    <a:pt x="398" y="979"/>
                  </a:lnTo>
                  <a:lnTo>
                    <a:pt x="427" y="985"/>
                  </a:lnTo>
                  <a:lnTo>
                    <a:pt x="463" y="991"/>
                  </a:lnTo>
                  <a:lnTo>
                    <a:pt x="463" y="1063"/>
                  </a:lnTo>
                  <a:lnTo>
                    <a:pt x="0" y="106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9" name="Freeform 28"/>
            <p:cNvSpPr>
              <a:spLocks/>
            </p:cNvSpPr>
            <p:nvPr/>
          </p:nvSpPr>
          <p:spPr bwMode="auto">
            <a:xfrm>
              <a:off x="3487" y="3784"/>
              <a:ext cx="61" cy="145"/>
            </a:xfrm>
            <a:custGeom>
              <a:avLst/>
              <a:gdLst>
                <a:gd name="T0" fmla="*/ 0 w 605"/>
                <a:gd name="T1" fmla="*/ 0 h 1453"/>
                <a:gd name="T2" fmla="*/ 0 w 605"/>
                <a:gd name="T3" fmla="*/ 0 h 1453"/>
                <a:gd name="T4" fmla="*/ 0 w 605"/>
                <a:gd name="T5" fmla="*/ 0 h 1453"/>
                <a:gd name="T6" fmla="*/ 0 w 605"/>
                <a:gd name="T7" fmla="*/ 0 h 1453"/>
                <a:gd name="T8" fmla="*/ 0 w 605"/>
                <a:gd name="T9" fmla="*/ 0 h 1453"/>
                <a:gd name="T10" fmla="*/ 0 w 605"/>
                <a:gd name="T11" fmla="*/ 0 h 1453"/>
                <a:gd name="T12" fmla="*/ 0 w 605"/>
                <a:gd name="T13" fmla="*/ 0 h 1453"/>
                <a:gd name="T14" fmla="*/ 0 w 605"/>
                <a:gd name="T15" fmla="*/ 0 h 1453"/>
                <a:gd name="T16" fmla="*/ 0 w 605"/>
                <a:gd name="T17" fmla="*/ 0 h 1453"/>
                <a:gd name="T18" fmla="*/ 0 w 605"/>
                <a:gd name="T19" fmla="*/ 0 h 1453"/>
                <a:gd name="T20" fmla="*/ 0 w 605"/>
                <a:gd name="T21" fmla="*/ 0 h 1453"/>
                <a:gd name="T22" fmla="*/ 0 w 605"/>
                <a:gd name="T23" fmla="*/ 0 h 1453"/>
                <a:gd name="T24" fmla="*/ 0 w 605"/>
                <a:gd name="T25" fmla="*/ 0 h 1453"/>
                <a:gd name="T26" fmla="*/ 0 w 605"/>
                <a:gd name="T27" fmla="*/ 0 h 1453"/>
                <a:gd name="T28" fmla="*/ 0 w 605"/>
                <a:gd name="T29" fmla="*/ 0 h 1453"/>
                <a:gd name="T30" fmla="*/ 0 w 605"/>
                <a:gd name="T31" fmla="*/ 0 h 1453"/>
                <a:gd name="T32" fmla="*/ 0 w 605"/>
                <a:gd name="T33" fmla="*/ 0 h 1453"/>
                <a:gd name="T34" fmla="*/ 0 w 605"/>
                <a:gd name="T35" fmla="*/ 0 h 1453"/>
                <a:gd name="T36" fmla="*/ 0 w 605"/>
                <a:gd name="T37" fmla="*/ 0 h 1453"/>
                <a:gd name="T38" fmla="*/ 0 w 605"/>
                <a:gd name="T39" fmla="*/ 0 h 1453"/>
                <a:gd name="T40" fmla="*/ 0 w 605"/>
                <a:gd name="T41" fmla="*/ 0 h 1453"/>
                <a:gd name="T42" fmla="*/ 0 w 605"/>
                <a:gd name="T43" fmla="*/ 0 h 1453"/>
                <a:gd name="T44" fmla="*/ 0 w 605"/>
                <a:gd name="T45" fmla="*/ 0 h 1453"/>
                <a:gd name="T46" fmla="*/ 0 w 605"/>
                <a:gd name="T47" fmla="*/ 0 h 1453"/>
                <a:gd name="T48" fmla="*/ 0 w 605"/>
                <a:gd name="T49" fmla="*/ 0 h 1453"/>
                <a:gd name="T50" fmla="*/ 0 w 605"/>
                <a:gd name="T51" fmla="*/ 0 h 1453"/>
                <a:gd name="T52" fmla="*/ 0 w 605"/>
                <a:gd name="T53" fmla="*/ 0 h 1453"/>
                <a:gd name="T54" fmla="*/ 0 w 605"/>
                <a:gd name="T55" fmla="*/ 0 h 1453"/>
                <a:gd name="T56" fmla="*/ 0 w 605"/>
                <a:gd name="T57" fmla="*/ 0 h 1453"/>
                <a:gd name="T58" fmla="*/ 0 w 605"/>
                <a:gd name="T59" fmla="*/ 0 h 1453"/>
                <a:gd name="T60" fmla="*/ 0 w 605"/>
                <a:gd name="T61" fmla="*/ 0 h 1453"/>
                <a:gd name="T62" fmla="*/ 0 w 605"/>
                <a:gd name="T63" fmla="*/ 0 h 1453"/>
                <a:gd name="T64" fmla="*/ 0 w 605"/>
                <a:gd name="T65" fmla="*/ 0 h 1453"/>
                <a:gd name="T66" fmla="*/ 0 w 605"/>
                <a:gd name="T67" fmla="*/ 0 h 1453"/>
                <a:gd name="T68" fmla="*/ 0 w 605"/>
                <a:gd name="T69" fmla="*/ 0 h 1453"/>
                <a:gd name="T70" fmla="*/ 0 w 605"/>
                <a:gd name="T71" fmla="*/ 0 h 1453"/>
                <a:gd name="T72" fmla="*/ 0 w 605"/>
                <a:gd name="T73" fmla="*/ 0 h 1453"/>
                <a:gd name="T74" fmla="*/ 0 w 605"/>
                <a:gd name="T75" fmla="*/ 0 h 1453"/>
                <a:gd name="T76" fmla="*/ 0 w 605"/>
                <a:gd name="T77" fmla="*/ 0 h 1453"/>
                <a:gd name="T78" fmla="*/ 0 w 605"/>
                <a:gd name="T79" fmla="*/ 0 h 1453"/>
                <a:gd name="T80" fmla="*/ 0 w 605"/>
                <a:gd name="T81" fmla="*/ 0 h 1453"/>
                <a:gd name="T82" fmla="*/ 0 w 605"/>
                <a:gd name="T83" fmla="*/ 0 h 1453"/>
                <a:gd name="T84" fmla="*/ 0 w 605"/>
                <a:gd name="T85" fmla="*/ 0 h 1453"/>
                <a:gd name="T86" fmla="*/ 0 w 605"/>
                <a:gd name="T87" fmla="*/ 0 h 1453"/>
                <a:gd name="T88" fmla="*/ 0 w 605"/>
                <a:gd name="T89" fmla="*/ 0 h 1453"/>
                <a:gd name="T90" fmla="*/ 0 w 605"/>
                <a:gd name="T91" fmla="*/ 0 h 1453"/>
                <a:gd name="T92" fmla="*/ 0 w 605"/>
                <a:gd name="T93" fmla="*/ 0 h 1453"/>
                <a:gd name="T94" fmla="*/ 0 w 605"/>
                <a:gd name="T95" fmla="*/ 0 h 1453"/>
                <a:gd name="T96" fmla="*/ 0 w 605"/>
                <a:gd name="T97" fmla="*/ 0 h 1453"/>
                <a:gd name="T98" fmla="*/ 0 w 605"/>
                <a:gd name="T99" fmla="*/ 0 h 1453"/>
                <a:gd name="T100" fmla="*/ 0 w 605"/>
                <a:gd name="T101" fmla="*/ 0 h 1453"/>
                <a:gd name="T102" fmla="*/ 0 w 605"/>
                <a:gd name="T103" fmla="*/ 0 h 14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5"/>
                <a:gd name="T157" fmla="*/ 0 h 1453"/>
                <a:gd name="T158" fmla="*/ 605 w 605"/>
                <a:gd name="T159" fmla="*/ 1453 h 14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5" h="1453">
                  <a:moveTo>
                    <a:pt x="321" y="0"/>
                  </a:moveTo>
                  <a:lnTo>
                    <a:pt x="321" y="397"/>
                  </a:lnTo>
                  <a:lnTo>
                    <a:pt x="582" y="397"/>
                  </a:lnTo>
                  <a:lnTo>
                    <a:pt x="582" y="479"/>
                  </a:lnTo>
                  <a:lnTo>
                    <a:pt x="321" y="479"/>
                  </a:lnTo>
                  <a:lnTo>
                    <a:pt x="321" y="1240"/>
                  </a:lnTo>
                  <a:lnTo>
                    <a:pt x="327" y="1299"/>
                  </a:lnTo>
                  <a:lnTo>
                    <a:pt x="333" y="1323"/>
                  </a:lnTo>
                  <a:lnTo>
                    <a:pt x="345" y="1340"/>
                  </a:lnTo>
                  <a:lnTo>
                    <a:pt x="356" y="1352"/>
                  </a:lnTo>
                  <a:lnTo>
                    <a:pt x="375" y="1364"/>
                  </a:lnTo>
                  <a:lnTo>
                    <a:pt x="392" y="1369"/>
                  </a:lnTo>
                  <a:lnTo>
                    <a:pt x="410" y="1369"/>
                  </a:lnTo>
                  <a:lnTo>
                    <a:pt x="440" y="1369"/>
                  </a:lnTo>
                  <a:lnTo>
                    <a:pt x="463" y="1358"/>
                  </a:lnTo>
                  <a:lnTo>
                    <a:pt x="481" y="1346"/>
                  </a:lnTo>
                  <a:lnTo>
                    <a:pt x="499" y="1316"/>
                  </a:lnTo>
                  <a:lnTo>
                    <a:pt x="516" y="1281"/>
                  </a:lnTo>
                  <a:lnTo>
                    <a:pt x="529" y="1234"/>
                  </a:lnTo>
                  <a:lnTo>
                    <a:pt x="535" y="1175"/>
                  </a:lnTo>
                  <a:lnTo>
                    <a:pt x="535" y="1097"/>
                  </a:lnTo>
                  <a:lnTo>
                    <a:pt x="535" y="1038"/>
                  </a:lnTo>
                  <a:lnTo>
                    <a:pt x="605" y="1038"/>
                  </a:lnTo>
                  <a:lnTo>
                    <a:pt x="605" y="1139"/>
                  </a:lnTo>
                  <a:lnTo>
                    <a:pt x="600" y="1215"/>
                  </a:lnTo>
                  <a:lnTo>
                    <a:pt x="588" y="1281"/>
                  </a:lnTo>
                  <a:lnTo>
                    <a:pt x="571" y="1335"/>
                  </a:lnTo>
                  <a:lnTo>
                    <a:pt x="546" y="1376"/>
                  </a:lnTo>
                  <a:lnTo>
                    <a:pt x="510" y="1411"/>
                  </a:lnTo>
                  <a:lnTo>
                    <a:pt x="470" y="1435"/>
                  </a:lnTo>
                  <a:lnTo>
                    <a:pt x="422" y="1447"/>
                  </a:lnTo>
                  <a:lnTo>
                    <a:pt x="362" y="1453"/>
                  </a:lnTo>
                  <a:lnTo>
                    <a:pt x="316" y="1447"/>
                  </a:lnTo>
                  <a:lnTo>
                    <a:pt x="268" y="1435"/>
                  </a:lnTo>
                  <a:lnTo>
                    <a:pt x="226" y="1417"/>
                  </a:lnTo>
                  <a:lnTo>
                    <a:pt x="196" y="1388"/>
                  </a:lnTo>
                  <a:lnTo>
                    <a:pt x="173" y="1346"/>
                  </a:lnTo>
                  <a:lnTo>
                    <a:pt x="149" y="1305"/>
                  </a:lnTo>
                  <a:lnTo>
                    <a:pt x="137" y="1251"/>
                  </a:lnTo>
                  <a:lnTo>
                    <a:pt x="137" y="1192"/>
                  </a:lnTo>
                  <a:lnTo>
                    <a:pt x="137" y="479"/>
                  </a:lnTo>
                  <a:lnTo>
                    <a:pt x="0" y="479"/>
                  </a:lnTo>
                  <a:lnTo>
                    <a:pt x="0" y="415"/>
                  </a:lnTo>
                  <a:lnTo>
                    <a:pt x="54" y="385"/>
                  </a:lnTo>
                  <a:lnTo>
                    <a:pt x="101" y="361"/>
                  </a:lnTo>
                  <a:lnTo>
                    <a:pt x="143" y="325"/>
                  </a:lnTo>
                  <a:lnTo>
                    <a:pt x="179" y="285"/>
                  </a:lnTo>
                  <a:lnTo>
                    <a:pt x="208" y="237"/>
                  </a:lnTo>
                  <a:lnTo>
                    <a:pt x="226" y="171"/>
                  </a:lnTo>
                  <a:lnTo>
                    <a:pt x="244" y="95"/>
                  </a:lnTo>
                  <a:lnTo>
                    <a:pt x="250" y="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Freeform 29"/>
            <p:cNvSpPr>
              <a:spLocks noEditPoints="1"/>
            </p:cNvSpPr>
            <p:nvPr/>
          </p:nvSpPr>
          <p:spPr bwMode="auto">
            <a:xfrm>
              <a:off x="3567" y="3821"/>
              <a:ext cx="81" cy="108"/>
            </a:xfrm>
            <a:custGeom>
              <a:avLst/>
              <a:gdLst>
                <a:gd name="T0" fmla="*/ 0 w 807"/>
                <a:gd name="T1" fmla="*/ 0 h 1086"/>
                <a:gd name="T2" fmla="*/ 0 w 807"/>
                <a:gd name="T3" fmla="*/ 0 h 1086"/>
                <a:gd name="T4" fmla="*/ 0 w 807"/>
                <a:gd name="T5" fmla="*/ 0 h 1086"/>
                <a:gd name="T6" fmla="*/ 0 w 807"/>
                <a:gd name="T7" fmla="*/ 0 h 1086"/>
                <a:gd name="T8" fmla="*/ 0 w 807"/>
                <a:gd name="T9" fmla="*/ 0 h 1086"/>
                <a:gd name="T10" fmla="*/ 0 w 807"/>
                <a:gd name="T11" fmla="*/ 0 h 1086"/>
                <a:gd name="T12" fmla="*/ 0 w 807"/>
                <a:gd name="T13" fmla="*/ 0 h 1086"/>
                <a:gd name="T14" fmla="*/ 0 w 807"/>
                <a:gd name="T15" fmla="*/ 0 h 1086"/>
                <a:gd name="T16" fmla="*/ 0 w 807"/>
                <a:gd name="T17" fmla="*/ 0 h 1086"/>
                <a:gd name="T18" fmla="*/ 0 w 807"/>
                <a:gd name="T19" fmla="*/ 0 h 1086"/>
                <a:gd name="T20" fmla="*/ 0 w 807"/>
                <a:gd name="T21" fmla="*/ 0 h 1086"/>
                <a:gd name="T22" fmla="*/ 0 w 807"/>
                <a:gd name="T23" fmla="*/ 0 h 1086"/>
                <a:gd name="T24" fmla="*/ 0 w 807"/>
                <a:gd name="T25" fmla="*/ 0 h 1086"/>
                <a:gd name="T26" fmla="*/ 0 w 807"/>
                <a:gd name="T27" fmla="*/ 0 h 1086"/>
                <a:gd name="T28" fmla="*/ 0 w 807"/>
                <a:gd name="T29" fmla="*/ 0 h 1086"/>
                <a:gd name="T30" fmla="*/ 0 w 807"/>
                <a:gd name="T31" fmla="*/ 0 h 1086"/>
                <a:gd name="T32" fmla="*/ 0 w 807"/>
                <a:gd name="T33" fmla="*/ 0 h 1086"/>
                <a:gd name="T34" fmla="*/ 0 w 807"/>
                <a:gd name="T35" fmla="*/ 0 h 1086"/>
                <a:gd name="T36" fmla="*/ 0 w 807"/>
                <a:gd name="T37" fmla="*/ 0 h 1086"/>
                <a:gd name="T38" fmla="*/ 0 w 807"/>
                <a:gd name="T39" fmla="*/ 0 h 1086"/>
                <a:gd name="T40" fmla="*/ 0 w 807"/>
                <a:gd name="T41" fmla="*/ 0 h 1086"/>
                <a:gd name="T42" fmla="*/ 0 w 807"/>
                <a:gd name="T43" fmla="*/ 0 h 1086"/>
                <a:gd name="T44" fmla="*/ 0 w 807"/>
                <a:gd name="T45" fmla="*/ 0 h 1086"/>
                <a:gd name="T46" fmla="*/ 0 w 807"/>
                <a:gd name="T47" fmla="*/ 0 h 1086"/>
                <a:gd name="T48" fmla="*/ 0 w 807"/>
                <a:gd name="T49" fmla="*/ 0 h 1086"/>
                <a:gd name="T50" fmla="*/ 0 w 807"/>
                <a:gd name="T51" fmla="*/ 0 h 1086"/>
                <a:gd name="T52" fmla="*/ 0 w 807"/>
                <a:gd name="T53" fmla="*/ 0 h 1086"/>
                <a:gd name="T54" fmla="*/ 0 w 807"/>
                <a:gd name="T55" fmla="*/ 0 h 1086"/>
                <a:gd name="T56" fmla="*/ 0 w 807"/>
                <a:gd name="T57" fmla="*/ 0 h 1086"/>
                <a:gd name="T58" fmla="*/ 0 w 807"/>
                <a:gd name="T59" fmla="*/ 0 h 1086"/>
                <a:gd name="T60" fmla="*/ 0 w 807"/>
                <a:gd name="T61" fmla="*/ 0 h 1086"/>
                <a:gd name="T62" fmla="*/ 0 w 807"/>
                <a:gd name="T63" fmla="*/ 0 h 1086"/>
                <a:gd name="T64" fmla="*/ 0 w 807"/>
                <a:gd name="T65" fmla="*/ 0 h 1086"/>
                <a:gd name="T66" fmla="*/ 0 w 807"/>
                <a:gd name="T67" fmla="*/ 0 h 1086"/>
                <a:gd name="T68" fmla="*/ 0 w 807"/>
                <a:gd name="T69" fmla="*/ 0 h 1086"/>
                <a:gd name="T70" fmla="*/ 0 w 807"/>
                <a:gd name="T71" fmla="*/ 0 h 1086"/>
                <a:gd name="T72" fmla="*/ 0 w 807"/>
                <a:gd name="T73" fmla="*/ 0 h 1086"/>
                <a:gd name="T74" fmla="*/ 0 w 807"/>
                <a:gd name="T75" fmla="*/ 0 h 1086"/>
                <a:gd name="T76" fmla="*/ 0 w 807"/>
                <a:gd name="T77" fmla="*/ 0 h 1086"/>
                <a:gd name="T78" fmla="*/ 0 w 807"/>
                <a:gd name="T79" fmla="*/ 0 h 1086"/>
                <a:gd name="T80" fmla="*/ 0 w 807"/>
                <a:gd name="T81" fmla="*/ 0 h 1086"/>
                <a:gd name="T82" fmla="*/ 0 w 807"/>
                <a:gd name="T83" fmla="*/ 0 h 1086"/>
                <a:gd name="T84" fmla="*/ 0 w 807"/>
                <a:gd name="T85" fmla="*/ 0 h 1086"/>
                <a:gd name="T86" fmla="*/ 0 w 807"/>
                <a:gd name="T87" fmla="*/ 0 h 1086"/>
                <a:gd name="T88" fmla="*/ 0 w 807"/>
                <a:gd name="T89" fmla="*/ 0 h 1086"/>
                <a:gd name="T90" fmla="*/ 0 w 807"/>
                <a:gd name="T91" fmla="*/ 0 h 1086"/>
                <a:gd name="T92" fmla="*/ 0 w 807"/>
                <a:gd name="T93" fmla="*/ 0 h 1086"/>
                <a:gd name="T94" fmla="*/ 0 w 807"/>
                <a:gd name="T95" fmla="*/ 0 h 1086"/>
                <a:gd name="T96" fmla="*/ 0 w 807"/>
                <a:gd name="T97" fmla="*/ 0 h 1086"/>
                <a:gd name="T98" fmla="*/ 0 w 807"/>
                <a:gd name="T99" fmla="*/ 0 h 1086"/>
                <a:gd name="T100" fmla="*/ 0 w 807"/>
                <a:gd name="T101" fmla="*/ 0 h 108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07"/>
                <a:gd name="T154" fmla="*/ 0 h 1086"/>
                <a:gd name="T155" fmla="*/ 807 w 807"/>
                <a:gd name="T156" fmla="*/ 1086 h 108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07" h="1086">
                  <a:moveTo>
                    <a:pt x="196" y="546"/>
                  </a:moveTo>
                  <a:lnTo>
                    <a:pt x="202" y="416"/>
                  </a:lnTo>
                  <a:lnTo>
                    <a:pt x="214" y="315"/>
                  </a:lnTo>
                  <a:lnTo>
                    <a:pt x="232" y="232"/>
                  </a:lnTo>
                  <a:lnTo>
                    <a:pt x="255" y="167"/>
                  </a:lnTo>
                  <a:lnTo>
                    <a:pt x="285" y="125"/>
                  </a:lnTo>
                  <a:lnTo>
                    <a:pt x="303" y="107"/>
                  </a:lnTo>
                  <a:lnTo>
                    <a:pt x="320" y="95"/>
                  </a:lnTo>
                  <a:lnTo>
                    <a:pt x="356" y="78"/>
                  </a:lnTo>
                  <a:lnTo>
                    <a:pt x="404" y="72"/>
                  </a:lnTo>
                  <a:lnTo>
                    <a:pt x="445" y="78"/>
                  </a:lnTo>
                  <a:lnTo>
                    <a:pt x="487" y="95"/>
                  </a:lnTo>
                  <a:lnTo>
                    <a:pt x="504" y="107"/>
                  </a:lnTo>
                  <a:lnTo>
                    <a:pt x="522" y="125"/>
                  </a:lnTo>
                  <a:lnTo>
                    <a:pt x="552" y="167"/>
                  </a:lnTo>
                  <a:lnTo>
                    <a:pt x="575" y="232"/>
                  </a:lnTo>
                  <a:lnTo>
                    <a:pt x="594" y="315"/>
                  </a:lnTo>
                  <a:lnTo>
                    <a:pt x="605" y="416"/>
                  </a:lnTo>
                  <a:lnTo>
                    <a:pt x="611" y="546"/>
                  </a:lnTo>
                  <a:lnTo>
                    <a:pt x="605" y="671"/>
                  </a:lnTo>
                  <a:lnTo>
                    <a:pt x="594" y="778"/>
                  </a:lnTo>
                  <a:lnTo>
                    <a:pt x="575" y="854"/>
                  </a:lnTo>
                  <a:lnTo>
                    <a:pt x="552" y="920"/>
                  </a:lnTo>
                  <a:lnTo>
                    <a:pt x="522" y="968"/>
                  </a:lnTo>
                  <a:lnTo>
                    <a:pt x="504" y="979"/>
                  </a:lnTo>
                  <a:lnTo>
                    <a:pt x="487" y="997"/>
                  </a:lnTo>
                  <a:lnTo>
                    <a:pt x="445" y="1009"/>
                  </a:lnTo>
                  <a:lnTo>
                    <a:pt x="404" y="1015"/>
                  </a:lnTo>
                  <a:lnTo>
                    <a:pt x="356" y="1009"/>
                  </a:lnTo>
                  <a:lnTo>
                    <a:pt x="320" y="997"/>
                  </a:lnTo>
                  <a:lnTo>
                    <a:pt x="303" y="979"/>
                  </a:lnTo>
                  <a:lnTo>
                    <a:pt x="285" y="968"/>
                  </a:lnTo>
                  <a:lnTo>
                    <a:pt x="255" y="920"/>
                  </a:lnTo>
                  <a:lnTo>
                    <a:pt x="232" y="854"/>
                  </a:lnTo>
                  <a:lnTo>
                    <a:pt x="214" y="778"/>
                  </a:lnTo>
                  <a:lnTo>
                    <a:pt x="202" y="671"/>
                  </a:lnTo>
                  <a:lnTo>
                    <a:pt x="196" y="546"/>
                  </a:lnTo>
                  <a:close/>
                  <a:moveTo>
                    <a:pt x="0" y="546"/>
                  </a:moveTo>
                  <a:lnTo>
                    <a:pt x="0" y="605"/>
                  </a:lnTo>
                  <a:lnTo>
                    <a:pt x="6" y="659"/>
                  </a:lnTo>
                  <a:lnTo>
                    <a:pt x="18" y="713"/>
                  </a:lnTo>
                  <a:lnTo>
                    <a:pt x="30" y="766"/>
                  </a:lnTo>
                  <a:lnTo>
                    <a:pt x="48" y="813"/>
                  </a:lnTo>
                  <a:lnTo>
                    <a:pt x="71" y="861"/>
                  </a:lnTo>
                  <a:lnTo>
                    <a:pt x="95" y="902"/>
                  </a:lnTo>
                  <a:lnTo>
                    <a:pt x="124" y="938"/>
                  </a:lnTo>
                  <a:lnTo>
                    <a:pt x="154" y="973"/>
                  </a:lnTo>
                  <a:lnTo>
                    <a:pt x="185" y="997"/>
                  </a:lnTo>
                  <a:lnTo>
                    <a:pt x="219" y="1027"/>
                  </a:lnTo>
                  <a:lnTo>
                    <a:pt x="255" y="1044"/>
                  </a:lnTo>
                  <a:lnTo>
                    <a:pt x="291" y="1063"/>
                  </a:lnTo>
                  <a:lnTo>
                    <a:pt x="326" y="1074"/>
                  </a:lnTo>
                  <a:lnTo>
                    <a:pt x="362" y="1080"/>
                  </a:lnTo>
                  <a:lnTo>
                    <a:pt x="404" y="1086"/>
                  </a:lnTo>
                  <a:lnTo>
                    <a:pt x="440" y="1080"/>
                  </a:lnTo>
                  <a:lnTo>
                    <a:pt x="480" y="1074"/>
                  </a:lnTo>
                  <a:lnTo>
                    <a:pt x="516" y="1063"/>
                  </a:lnTo>
                  <a:lnTo>
                    <a:pt x="552" y="1044"/>
                  </a:lnTo>
                  <a:lnTo>
                    <a:pt x="588" y="1027"/>
                  </a:lnTo>
                  <a:lnTo>
                    <a:pt x="617" y="997"/>
                  </a:lnTo>
                  <a:lnTo>
                    <a:pt x="653" y="973"/>
                  </a:lnTo>
                  <a:lnTo>
                    <a:pt x="682" y="938"/>
                  </a:lnTo>
                  <a:lnTo>
                    <a:pt x="706" y="902"/>
                  </a:lnTo>
                  <a:lnTo>
                    <a:pt x="729" y="861"/>
                  </a:lnTo>
                  <a:lnTo>
                    <a:pt x="754" y="813"/>
                  </a:lnTo>
                  <a:lnTo>
                    <a:pt x="771" y="766"/>
                  </a:lnTo>
                  <a:lnTo>
                    <a:pt x="790" y="713"/>
                  </a:lnTo>
                  <a:lnTo>
                    <a:pt x="801" y="659"/>
                  </a:lnTo>
                  <a:lnTo>
                    <a:pt x="807" y="605"/>
                  </a:lnTo>
                  <a:lnTo>
                    <a:pt x="807" y="546"/>
                  </a:lnTo>
                  <a:lnTo>
                    <a:pt x="807" y="487"/>
                  </a:lnTo>
                  <a:lnTo>
                    <a:pt x="801" y="428"/>
                  </a:lnTo>
                  <a:lnTo>
                    <a:pt x="790" y="374"/>
                  </a:lnTo>
                  <a:lnTo>
                    <a:pt x="771" y="321"/>
                  </a:lnTo>
                  <a:lnTo>
                    <a:pt x="754" y="273"/>
                  </a:lnTo>
                  <a:lnTo>
                    <a:pt x="729" y="232"/>
                  </a:lnTo>
                  <a:lnTo>
                    <a:pt x="706" y="190"/>
                  </a:lnTo>
                  <a:lnTo>
                    <a:pt x="682" y="148"/>
                  </a:lnTo>
                  <a:lnTo>
                    <a:pt x="653" y="119"/>
                  </a:lnTo>
                  <a:lnTo>
                    <a:pt x="617" y="89"/>
                  </a:lnTo>
                  <a:lnTo>
                    <a:pt x="588" y="59"/>
                  </a:lnTo>
                  <a:lnTo>
                    <a:pt x="552" y="42"/>
                  </a:lnTo>
                  <a:lnTo>
                    <a:pt x="516" y="24"/>
                  </a:lnTo>
                  <a:lnTo>
                    <a:pt x="480" y="12"/>
                  </a:lnTo>
                  <a:lnTo>
                    <a:pt x="440" y="6"/>
                  </a:lnTo>
                  <a:lnTo>
                    <a:pt x="404" y="0"/>
                  </a:lnTo>
                  <a:lnTo>
                    <a:pt x="362" y="6"/>
                  </a:lnTo>
                  <a:lnTo>
                    <a:pt x="326" y="12"/>
                  </a:lnTo>
                  <a:lnTo>
                    <a:pt x="291" y="24"/>
                  </a:lnTo>
                  <a:lnTo>
                    <a:pt x="255" y="42"/>
                  </a:lnTo>
                  <a:lnTo>
                    <a:pt x="219" y="59"/>
                  </a:lnTo>
                  <a:lnTo>
                    <a:pt x="185" y="89"/>
                  </a:lnTo>
                  <a:lnTo>
                    <a:pt x="154" y="119"/>
                  </a:lnTo>
                  <a:lnTo>
                    <a:pt x="124" y="148"/>
                  </a:lnTo>
                  <a:lnTo>
                    <a:pt x="95" y="190"/>
                  </a:lnTo>
                  <a:lnTo>
                    <a:pt x="71" y="232"/>
                  </a:lnTo>
                  <a:lnTo>
                    <a:pt x="48" y="273"/>
                  </a:lnTo>
                  <a:lnTo>
                    <a:pt x="30" y="321"/>
                  </a:lnTo>
                  <a:lnTo>
                    <a:pt x="18" y="374"/>
                  </a:lnTo>
                  <a:lnTo>
                    <a:pt x="6" y="428"/>
                  </a:lnTo>
                  <a:lnTo>
                    <a:pt x="0" y="487"/>
                  </a:lnTo>
                  <a:lnTo>
                    <a:pt x="0" y="546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1" name="Text Box 30"/>
          <p:cNvSpPr txBox="1">
            <a:spLocks noChangeArrowheads="1"/>
          </p:cNvSpPr>
          <p:nvPr/>
        </p:nvSpPr>
        <p:spPr bwMode="auto">
          <a:xfrm>
            <a:off x="597910" y="2121451"/>
            <a:ext cx="802806" cy="37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Fundação </a:t>
            </a:r>
          </a:p>
          <a:p>
            <a:pPr defTabSz="673100"/>
            <a:r>
              <a:rPr lang="pt-BR" sz="100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Intermédica</a:t>
            </a:r>
          </a:p>
        </p:txBody>
      </p:sp>
      <p:pic>
        <p:nvPicPr>
          <p:cNvPr id="52" name="Picture 3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39173" y="1252779"/>
            <a:ext cx="696913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3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4636" y="3038801"/>
            <a:ext cx="646113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4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028028"/>
              </p:ext>
            </p:extLst>
          </p:nvPr>
        </p:nvGraphicFramePr>
        <p:xfrm>
          <a:off x="6284487" y="2987725"/>
          <a:ext cx="755650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4" name="Imagem de bitmap" r:id="rId9" imgW="2057143" imgH="695238" progId="PBrush">
                  <p:embed/>
                </p:oleObj>
              </mc:Choice>
              <mc:Fallback>
                <p:oleObj name="Imagem de bitmap" r:id="rId9" imgW="2057143" imgH="69523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4487" y="2987725"/>
                        <a:ext cx="755650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99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4F6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39308"/>
              </p:ext>
            </p:extLst>
          </p:nvPr>
        </p:nvGraphicFramePr>
        <p:xfrm>
          <a:off x="1971587" y="3011797"/>
          <a:ext cx="812800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85" name="Imagem de bitmap" r:id="rId11" imgW="2066667" imgH="724001" progId="PBrush">
                  <p:embed/>
                </p:oleObj>
              </mc:Choice>
              <mc:Fallback>
                <p:oleObj name="Imagem de bitmap" r:id="rId11" imgW="2066667" imgH="72400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587" y="3011797"/>
                        <a:ext cx="812800" cy="25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99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4F6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35" descr="Logo Saúde Ocupaciona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6962" y="5058335"/>
            <a:ext cx="61595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6" descr="medicam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84055" y="5022580"/>
            <a:ext cx="8763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Line 37"/>
          <p:cNvSpPr>
            <a:spLocks noChangeShapeType="1"/>
          </p:cNvSpPr>
          <p:nvPr/>
        </p:nvSpPr>
        <p:spPr bwMode="auto">
          <a:xfrm>
            <a:off x="1921885" y="1584876"/>
            <a:ext cx="6350" cy="190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59" name="Text Box 38"/>
          <p:cNvSpPr txBox="1">
            <a:spLocks noChangeArrowheads="1"/>
          </p:cNvSpPr>
          <p:nvPr/>
        </p:nvSpPr>
        <p:spPr bwMode="auto">
          <a:xfrm>
            <a:off x="1921885" y="1799189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1972</a:t>
            </a:r>
          </a:p>
        </p:txBody>
      </p:sp>
      <p:sp>
        <p:nvSpPr>
          <p:cNvPr id="60" name="Text Box 39"/>
          <p:cNvSpPr txBox="1">
            <a:spLocks noChangeArrowheads="1"/>
          </p:cNvSpPr>
          <p:nvPr/>
        </p:nvSpPr>
        <p:spPr bwMode="auto">
          <a:xfrm>
            <a:off x="1921885" y="2121451"/>
            <a:ext cx="842882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Inauguraç</a:t>
            </a:r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ão</a:t>
            </a:r>
          </a:p>
          <a:p>
            <a:pPr defTabSz="673100"/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1</a:t>
            </a:r>
            <a:r>
              <a:rPr lang="pt-BR" altLang="ja-JP" sz="1000">
                <a:solidFill>
                  <a:srgbClr val="5F5F5F"/>
                </a:solidFill>
                <a:latin typeface="Arial" charset="0"/>
              </a:rPr>
              <a:t>º</a:t>
            </a:r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 Centro </a:t>
            </a:r>
          </a:p>
          <a:p>
            <a:pPr defTabSz="673100"/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Cl</a:t>
            </a:r>
            <a:r>
              <a:rPr lang="pt-BR" altLang="ja-JP" sz="1000">
                <a:solidFill>
                  <a:srgbClr val="5F5F5F"/>
                </a:solidFill>
                <a:latin typeface="Arial" charset="0"/>
              </a:rPr>
              <a:t>í</a:t>
            </a:r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nico</a:t>
            </a:r>
            <a:endParaRPr lang="pt-BR" sz="100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61" name="Line 40"/>
          <p:cNvSpPr>
            <a:spLocks noChangeShapeType="1"/>
          </p:cNvSpPr>
          <p:nvPr/>
        </p:nvSpPr>
        <p:spPr bwMode="auto">
          <a:xfrm>
            <a:off x="3314124" y="1584876"/>
            <a:ext cx="7937" cy="190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2" name="Text Box 41"/>
          <p:cNvSpPr txBox="1">
            <a:spLocks noChangeArrowheads="1"/>
          </p:cNvSpPr>
          <p:nvPr/>
        </p:nvSpPr>
        <p:spPr bwMode="auto">
          <a:xfrm>
            <a:off x="3314123" y="1799189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1982</a:t>
            </a:r>
          </a:p>
        </p:txBody>
      </p:sp>
      <p:sp>
        <p:nvSpPr>
          <p:cNvPr id="63" name="Text Box 42"/>
          <p:cNvSpPr txBox="1">
            <a:spLocks noChangeArrowheads="1"/>
          </p:cNvSpPr>
          <p:nvPr/>
        </p:nvSpPr>
        <p:spPr bwMode="auto">
          <a:xfrm>
            <a:off x="3314123" y="2121451"/>
            <a:ext cx="1007990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Implementaç</a:t>
            </a:r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ão</a:t>
            </a:r>
          </a:p>
          <a:p>
            <a:pPr defTabSz="673100"/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Medicina </a:t>
            </a:r>
          </a:p>
          <a:p>
            <a:pPr defTabSz="673100"/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Preventiva</a:t>
            </a:r>
            <a:endParaRPr lang="pt-BR" sz="100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64" name="Line 43"/>
          <p:cNvSpPr>
            <a:spLocks noChangeShapeType="1"/>
          </p:cNvSpPr>
          <p:nvPr/>
        </p:nvSpPr>
        <p:spPr bwMode="auto">
          <a:xfrm>
            <a:off x="4795260" y="1584876"/>
            <a:ext cx="7938" cy="190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6" name="Text Box 44"/>
          <p:cNvSpPr txBox="1">
            <a:spLocks noChangeArrowheads="1"/>
          </p:cNvSpPr>
          <p:nvPr/>
        </p:nvSpPr>
        <p:spPr bwMode="auto">
          <a:xfrm>
            <a:off x="4795260" y="1799189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1990</a:t>
            </a:r>
          </a:p>
        </p:txBody>
      </p:sp>
      <p:sp>
        <p:nvSpPr>
          <p:cNvPr id="67" name="Text Box 45"/>
          <p:cNvSpPr txBox="1">
            <a:spLocks noChangeArrowheads="1"/>
          </p:cNvSpPr>
          <p:nvPr/>
        </p:nvSpPr>
        <p:spPr bwMode="auto">
          <a:xfrm>
            <a:off x="4795260" y="2121451"/>
            <a:ext cx="948680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Fundaç</a:t>
            </a:r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ão</a:t>
            </a:r>
          </a:p>
          <a:p>
            <a:pPr defTabSz="673100"/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NotreDame</a:t>
            </a:r>
          </a:p>
          <a:p>
            <a:pPr defTabSz="673100"/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Seguro Sa</a:t>
            </a:r>
            <a:r>
              <a:rPr lang="pt-BR" altLang="ja-JP" sz="1000">
                <a:solidFill>
                  <a:srgbClr val="5F5F5F"/>
                </a:solidFill>
                <a:latin typeface="Arial" charset="0"/>
              </a:rPr>
              <a:t>ú</a:t>
            </a:r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de</a:t>
            </a:r>
            <a:endParaRPr lang="pt-BR" sz="100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68" name="Line 46"/>
          <p:cNvSpPr>
            <a:spLocks noChangeShapeType="1"/>
          </p:cNvSpPr>
          <p:nvPr/>
        </p:nvSpPr>
        <p:spPr bwMode="auto">
          <a:xfrm>
            <a:off x="6304973" y="1584876"/>
            <a:ext cx="6350" cy="190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9" name="Text Box 47"/>
          <p:cNvSpPr txBox="1">
            <a:spLocks noChangeArrowheads="1"/>
          </p:cNvSpPr>
          <p:nvPr/>
        </p:nvSpPr>
        <p:spPr bwMode="auto">
          <a:xfrm>
            <a:off x="6304973" y="1799189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1993</a:t>
            </a:r>
          </a:p>
        </p:txBody>
      </p:sp>
      <p:sp>
        <p:nvSpPr>
          <p:cNvPr id="70" name="Text Box 48"/>
          <p:cNvSpPr txBox="1">
            <a:spLocks noChangeArrowheads="1"/>
          </p:cNvSpPr>
          <p:nvPr/>
        </p:nvSpPr>
        <p:spPr bwMode="auto">
          <a:xfrm>
            <a:off x="6304973" y="2121451"/>
            <a:ext cx="778762" cy="37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Fundaç</a:t>
            </a:r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ão</a:t>
            </a:r>
          </a:p>
          <a:p>
            <a:pPr defTabSz="673100"/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Interodonto</a:t>
            </a:r>
            <a:endParaRPr lang="pt-BR" sz="100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71" name="Line 49"/>
          <p:cNvSpPr>
            <a:spLocks noChangeShapeType="1"/>
          </p:cNvSpPr>
          <p:nvPr/>
        </p:nvSpPr>
        <p:spPr bwMode="auto">
          <a:xfrm>
            <a:off x="7881360" y="1584876"/>
            <a:ext cx="7938" cy="190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4" name="Text Box 50"/>
          <p:cNvSpPr txBox="1">
            <a:spLocks noChangeArrowheads="1"/>
          </p:cNvSpPr>
          <p:nvPr/>
        </p:nvSpPr>
        <p:spPr bwMode="auto">
          <a:xfrm>
            <a:off x="7881360" y="1799189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1998</a:t>
            </a:r>
          </a:p>
        </p:txBody>
      </p:sp>
      <p:sp>
        <p:nvSpPr>
          <p:cNvPr id="75" name="Text Box 51"/>
          <p:cNvSpPr txBox="1">
            <a:spLocks noChangeArrowheads="1"/>
          </p:cNvSpPr>
          <p:nvPr/>
        </p:nvSpPr>
        <p:spPr bwMode="auto">
          <a:xfrm>
            <a:off x="7881360" y="2121451"/>
            <a:ext cx="879750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Aquisiç</a:t>
            </a:r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ão</a:t>
            </a:r>
          </a:p>
          <a:p>
            <a:pPr defTabSz="673100"/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HPS - Sa</a:t>
            </a:r>
            <a:r>
              <a:rPr lang="pt-BR" altLang="ja-JP" sz="1000">
                <a:solidFill>
                  <a:srgbClr val="5F5F5F"/>
                </a:solidFill>
                <a:latin typeface="Arial" charset="0"/>
              </a:rPr>
              <a:t>ú</a:t>
            </a:r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de</a:t>
            </a:r>
          </a:p>
          <a:p>
            <a:pPr defTabSz="673100"/>
            <a:r>
              <a:rPr lang="pt-BR" altLang="ja-JP" sz="1000">
                <a:solidFill>
                  <a:srgbClr val="5F5F5F"/>
                </a:solidFill>
                <a:latin typeface="RotisSansSerif"/>
              </a:rPr>
              <a:t>Em Jundia</a:t>
            </a:r>
            <a:r>
              <a:rPr lang="pt-BR" altLang="ja-JP" sz="1000">
                <a:solidFill>
                  <a:srgbClr val="5F5F5F"/>
                </a:solidFill>
                <a:latin typeface="Arial" charset="0"/>
              </a:rPr>
              <a:t>í</a:t>
            </a:r>
            <a:endParaRPr lang="pt-BR" sz="100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76" name="Text Box 52"/>
          <p:cNvSpPr txBox="1">
            <a:spLocks noChangeArrowheads="1"/>
          </p:cNvSpPr>
          <p:nvPr/>
        </p:nvSpPr>
        <p:spPr bwMode="auto">
          <a:xfrm>
            <a:off x="597910" y="3474001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 dirty="0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1999</a:t>
            </a:r>
          </a:p>
        </p:txBody>
      </p:sp>
      <p:sp>
        <p:nvSpPr>
          <p:cNvPr id="77" name="Line 53"/>
          <p:cNvSpPr>
            <a:spLocks noChangeShapeType="1"/>
          </p:cNvSpPr>
          <p:nvPr/>
        </p:nvSpPr>
        <p:spPr bwMode="auto">
          <a:xfrm>
            <a:off x="572349" y="3236619"/>
            <a:ext cx="6350" cy="190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8" name="Text Box 54"/>
          <p:cNvSpPr txBox="1">
            <a:spLocks noChangeArrowheads="1"/>
          </p:cNvSpPr>
          <p:nvPr/>
        </p:nvSpPr>
        <p:spPr bwMode="auto">
          <a:xfrm>
            <a:off x="597910" y="3796264"/>
            <a:ext cx="1128216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 dirty="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Aquisiç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ão </a:t>
            </a:r>
            <a:r>
              <a:rPr lang="pt-BR" altLang="ja-JP" sz="1000" dirty="0" err="1">
                <a:solidFill>
                  <a:srgbClr val="5F5F5F"/>
                </a:solidFill>
                <a:latin typeface="RotisSansSerif"/>
              </a:rPr>
              <a:t>Samho</a:t>
            </a:r>
            <a:endParaRPr lang="pt-BR" altLang="ja-JP" sz="1000" dirty="0">
              <a:solidFill>
                <a:srgbClr val="5F5F5F"/>
              </a:solidFill>
              <a:latin typeface="RotisSansSerif"/>
            </a:endParaRPr>
          </a:p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Interm</a:t>
            </a:r>
            <a:r>
              <a:rPr lang="pt-BR" altLang="ja-JP" sz="1000" dirty="0">
                <a:solidFill>
                  <a:srgbClr val="5F5F5F"/>
                </a:solidFill>
                <a:latin typeface="Arial" charset="0"/>
              </a:rPr>
              <a:t>é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dica</a:t>
            </a:r>
          </a:p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em Sorocaba</a:t>
            </a:r>
            <a:endParaRPr lang="pt-BR" sz="1000" dirty="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79" name="Text Box 55"/>
          <p:cNvSpPr txBox="1">
            <a:spLocks noChangeArrowheads="1"/>
          </p:cNvSpPr>
          <p:nvPr/>
        </p:nvSpPr>
        <p:spPr bwMode="auto">
          <a:xfrm>
            <a:off x="1921885" y="3474001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2004</a:t>
            </a:r>
          </a:p>
        </p:txBody>
      </p:sp>
      <p:sp>
        <p:nvSpPr>
          <p:cNvPr id="81" name="Text Box 56"/>
          <p:cNvSpPr txBox="1">
            <a:spLocks noChangeArrowheads="1"/>
          </p:cNvSpPr>
          <p:nvPr/>
        </p:nvSpPr>
        <p:spPr bwMode="auto">
          <a:xfrm>
            <a:off x="1921886" y="3796264"/>
            <a:ext cx="1142643" cy="37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Inauguração Filial</a:t>
            </a:r>
          </a:p>
          <a:p>
            <a:pPr defTabSz="673100"/>
            <a:r>
              <a:rPr lang="pt-BR" sz="100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Intermédica RJ</a:t>
            </a:r>
          </a:p>
        </p:txBody>
      </p:sp>
      <p:sp>
        <p:nvSpPr>
          <p:cNvPr id="83" name="Line 57"/>
          <p:cNvSpPr>
            <a:spLocks noChangeShapeType="1"/>
          </p:cNvSpPr>
          <p:nvPr/>
        </p:nvSpPr>
        <p:spPr bwMode="auto">
          <a:xfrm>
            <a:off x="1976271" y="3224676"/>
            <a:ext cx="6350" cy="18891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4" name="Text Box 58"/>
          <p:cNvSpPr txBox="1">
            <a:spLocks noChangeArrowheads="1"/>
          </p:cNvSpPr>
          <p:nvPr/>
        </p:nvSpPr>
        <p:spPr bwMode="auto">
          <a:xfrm>
            <a:off x="3357949" y="3434926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 dirty="0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2004</a:t>
            </a:r>
          </a:p>
        </p:txBody>
      </p:sp>
      <p:sp>
        <p:nvSpPr>
          <p:cNvPr id="85" name="Line 59"/>
          <p:cNvSpPr>
            <a:spLocks noChangeShapeType="1"/>
          </p:cNvSpPr>
          <p:nvPr/>
        </p:nvSpPr>
        <p:spPr bwMode="auto">
          <a:xfrm>
            <a:off x="3339173" y="3238206"/>
            <a:ext cx="7937" cy="18891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6" name="Text Box 60"/>
          <p:cNvSpPr txBox="1">
            <a:spLocks noChangeArrowheads="1"/>
          </p:cNvSpPr>
          <p:nvPr/>
        </p:nvSpPr>
        <p:spPr bwMode="auto">
          <a:xfrm>
            <a:off x="3326318" y="3768669"/>
            <a:ext cx="830058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 dirty="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Aquisiç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ão</a:t>
            </a:r>
          </a:p>
          <a:p>
            <a:pPr defTabSz="673100"/>
            <a:r>
              <a:rPr lang="pt-BR" altLang="ja-JP" sz="1000" dirty="0" err="1">
                <a:solidFill>
                  <a:srgbClr val="5F5F5F"/>
                </a:solidFill>
                <a:latin typeface="RotisSansSerif"/>
              </a:rPr>
              <a:t>Norcl</a:t>
            </a:r>
            <a:r>
              <a:rPr lang="pt-BR" altLang="ja-JP" sz="1000" dirty="0" err="1">
                <a:solidFill>
                  <a:srgbClr val="5F5F5F"/>
                </a:solidFill>
                <a:latin typeface="Arial" charset="0"/>
              </a:rPr>
              <a:t>í</a:t>
            </a:r>
            <a:r>
              <a:rPr lang="pt-BR" altLang="ja-JP" sz="1000" dirty="0" err="1">
                <a:solidFill>
                  <a:srgbClr val="5F5F5F"/>
                </a:solidFill>
                <a:latin typeface="RotisSansSerif"/>
              </a:rPr>
              <a:t>nicas</a:t>
            </a:r>
            <a:endParaRPr lang="pt-BR" altLang="ja-JP" sz="1000" dirty="0">
              <a:solidFill>
                <a:srgbClr val="5F5F5F"/>
              </a:solidFill>
              <a:latin typeface="RotisSansSerif"/>
            </a:endParaRPr>
          </a:p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no Nordeste</a:t>
            </a:r>
            <a:endParaRPr lang="pt-BR" sz="1000" dirty="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87" name="Text Box 61"/>
          <p:cNvSpPr txBox="1">
            <a:spLocks noChangeArrowheads="1"/>
          </p:cNvSpPr>
          <p:nvPr/>
        </p:nvSpPr>
        <p:spPr bwMode="auto">
          <a:xfrm>
            <a:off x="6226811" y="3412823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 dirty="0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2007</a:t>
            </a:r>
          </a:p>
        </p:txBody>
      </p:sp>
      <p:sp>
        <p:nvSpPr>
          <p:cNvPr id="88" name="Line 62"/>
          <p:cNvSpPr>
            <a:spLocks noChangeShapeType="1"/>
          </p:cNvSpPr>
          <p:nvPr/>
        </p:nvSpPr>
        <p:spPr bwMode="auto">
          <a:xfrm>
            <a:off x="466148" y="5377414"/>
            <a:ext cx="6350" cy="18891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9" name="Text Box 63"/>
          <p:cNvSpPr txBox="1">
            <a:spLocks noChangeArrowheads="1"/>
          </p:cNvSpPr>
          <p:nvPr/>
        </p:nvSpPr>
        <p:spPr bwMode="auto">
          <a:xfrm>
            <a:off x="6205725" y="3775394"/>
            <a:ext cx="1142643" cy="37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 dirty="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Inauguraç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ão Filial</a:t>
            </a:r>
          </a:p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Interm</a:t>
            </a:r>
            <a:r>
              <a:rPr lang="pt-BR" altLang="ja-JP" sz="1000" dirty="0">
                <a:solidFill>
                  <a:srgbClr val="5F5F5F"/>
                </a:solidFill>
                <a:latin typeface="Arial" charset="0"/>
              </a:rPr>
              <a:t>é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dica MG</a:t>
            </a:r>
            <a:endParaRPr lang="pt-BR" sz="1000" dirty="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90" name="Text Box 64"/>
          <p:cNvSpPr txBox="1">
            <a:spLocks noChangeArrowheads="1"/>
          </p:cNvSpPr>
          <p:nvPr/>
        </p:nvSpPr>
        <p:spPr bwMode="auto">
          <a:xfrm>
            <a:off x="465077" y="5559976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 dirty="0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2007</a:t>
            </a:r>
          </a:p>
        </p:txBody>
      </p:sp>
      <p:sp>
        <p:nvSpPr>
          <p:cNvPr id="91" name="Line 65"/>
          <p:cNvSpPr>
            <a:spLocks noChangeShapeType="1"/>
          </p:cNvSpPr>
          <p:nvPr/>
        </p:nvSpPr>
        <p:spPr bwMode="auto">
          <a:xfrm>
            <a:off x="1525010" y="5371064"/>
            <a:ext cx="6350" cy="18891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2" name="Text Box 66"/>
          <p:cNvSpPr txBox="1">
            <a:spLocks noChangeArrowheads="1"/>
          </p:cNvSpPr>
          <p:nvPr/>
        </p:nvSpPr>
        <p:spPr bwMode="auto">
          <a:xfrm>
            <a:off x="302334" y="5880651"/>
            <a:ext cx="1200351" cy="22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 dirty="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Aquisiç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ão RH Vida</a:t>
            </a:r>
            <a:endParaRPr lang="pt-BR" sz="1000" dirty="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93" name="Text Box 67"/>
          <p:cNvSpPr txBox="1">
            <a:spLocks noChangeArrowheads="1"/>
          </p:cNvSpPr>
          <p:nvPr/>
        </p:nvSpPr>
        <p:spPr bwMode="auto">
          <a:xfrm>
            <a:off x="1502685" y="5576045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 dirty="0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2008</a:t>
            </a:r>
          </a:p>
        </p:txBody>
      </p:sp>
      <p:sp>
        <p:nvSpPr>
          <p:cNvPr id="94" name="Line 68"/>
          <p:cNvSpPr>
            <a:spLocks noChangeShapeType="1"/>
          </p:cNvSpPr>
          <p:nvPr/>
        </p:nvSpPr>
        <p:spPr bwMode="auto">
          <a:xfrm>
            <a:off x="2653346" y="5365389"/>
            <a:ext cx="7937" cy="18891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5" name="Text Box 69"/>
          <p:cNvSpPr txBox="1">
            <a:spLocks noChangeArrowheads="1"/>
          </p:cNvSpPr>
          <p:nvPr/>
        </p:nvSpPr>
        <p:spPr bwMode="auto">
          <a:xfrm>
            <a:off x="1505842" y="5843744"/>
            <a:ext cx="1142643" cy="37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 dirty="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Inauguraç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ão Filial</a:t>
            </a:r>
          </a:p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Interm</a:t>
            </a:r>
            <a:r>
              <a:rPr lang="pt-BR" altLang="ja-JP" sz="1000" dirty="0">
                <a:solidFill>
                  <a:srgbClr val="5F5F5F"/>
                </a:solidFill>
                <a:latin typeface="Arial" charset="0"/>
              </a:rPr>
              <a:t>é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dica DF</a:t>
            </a:r>
            <a:endParaRPr lang="pt-BR" sz="1000" dirty="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96" name="Text Box 70"/>
          <p:cNvSpPr txBox="1">
            <a:spLocks noChangeArrowheads="1"/>
          </p:cNvSpPr>
          <p:nvPr/>
        </p:nvSpPr>
        <p:spPr bwMode="auto">
          <a:xfrm>
            <a:off x="4795260" y="3475589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2005</a:t>
            </a:r>
          </a:p>
        </p:txBody>
      </p:sp>
      <p:sp>
        <p:nvSpPr>
          <p:cNvPr id="97" name="Line 71"/>
          <p:cNvSpPr>
            <a:spLocks noChangeShapeType="1"/>
          </p:cNvSpPr>
          <p:nvPr/>
        </p:nvSpPr>
        <p:spPr bwMode="auto">
          <a:xfrm>
            <a:off x="4795260" y="3239290"/>
            <a:ext cx="7938" cy="18891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98" name="Text Box 72"/>
          <p:cNvSpPr txBox="1">
            <a:spLocks noChangeArrowheads="1"/>
          </p:cNvSpPr>
          <p:nvPr/>
        </p:nvSpPr>
        <p:spPr bwMode="auto">
          <a:xfrm>
            <a:off x="4795261" y="3796264"/>
            <a:ext cx="1197145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 dirty="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Fundaç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ão </a:t>
            </a:r>
            <a:r>
              <a:rPr lang="pt-BR" altLang="ja-JP" sz="1000" dirty="0" err="1">
                <a:solidFill>
                  <a:srgbClr val="5F5F5F"/>
                </a:solidFill>
                <a:latin typeface="RotisSansSerif"/>
              </a:rPr>
              <a:t>Benefits</a:t>
            </a:r>
            <a:endParaRPr lang="pt-BR" altLang="ja-JP" sz="1000" dirty="0">
              <a:solidFill>
                <a:srgbClr val="5F5F5F"/>
              </a:solidFill>
              <a:latin typeface="RotisSansSerif"/>
            </a:endParaRPr>
          </a:p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Arial" charset="0"/>
              </a:rPr>
              <a:t>•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 </a:t>
            </a:r>
            <a:r>
              <a:rPr lang="pt-BR" altLang="ja-JP" sz="1000" dirty="0" err="1">
                <a:solidFill>
                  <a:srgbClr val="5F5F5F"/>
                </a:solidFill>
                <a:latin typeface="RotisSansSerif"/>
              </a:rPr>
              <a:t>Farmacard</a:t>
            </a:r>
            <a:endParaRPr lang="pt-BR" altLang="ja-JP" sz="1000" dirty="0">
              <a:solidFill>
                <a:srgbClr val="5F5F5F"/>
              </a:solidFill>
              <a:latin typeface="RotisSansSerif"/>
            </a:endParaRPr>
          </a:p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Arial" charset="0"/>
              </a:rPr>
              <a:t>•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 </a:t>
            </a:r>
            <a:r>
              <a:rPr lang="pt-BR" altLang="ja-JP" sz="1000" dirty="0" err="1">
                <a:solidFill>
                  <a:srgbClr val="5F5F5F"/>
                </a:solidFill>
                <a:latin typeface="RotisSansSerif"/>
              </a:rPr>
              <a:t>Qualytas</a:t>
            </a:r>
            <a:endParaRPr lang="pt-BR" sz="1000" dirty="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sp>
        <p:nvSpPr>
          <p:cNvPr id="99" name="Text Box 73"/>
          <p:cNvSpPr txBox="1">
            <a:spLocks noChangeArrowheads="1"/>
          </p:cNvSpPr>
          <p:nvPr/>
        </p:nvSpPr>
        <p:spPr bwMode="auto">
          <a:xfrm>
            <a:off x="2675736" y="5561737"/>
            <a:ext cx="648918" cy="3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 dirty="0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2009</a:t>
            </a:r>
          </a:p>
        </p:txBody>
      </p:sp>
      <p:sp>
        <p:nvSpPr>
          <p:cNvPr id="100" name="Line 74"/>
          <p:cNvSpPr>
            <a:spLocks noChangeShapeType="1"/>
          </p:cNvSpPr>
          <p:nvPr/>
        </p:nvSpPr>
        <p:spPr bwMode="auto">
          <a:xfrm>
            <a:off x="3946135" y="5392625"/>
            <a:ext cx="7937" cy="18891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1" name="Text Box 75"/>
          <p:cNvSpPr txBox="1">
            <a:spLocks noChangeArrowheads="1"/>
          </p:cNvSpPr>
          <p:nvPr/>
        </p:nvSpPr>
        <p:spPr bwMode="auto">
          <a:xfrm>
            <a:off x="2691180" y="5839915"/>
            <a:ext cx="924634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sz="1000" dirty="0">
                <a:solidFill>
                  <a:srgbClr val="5F5F5F"/>
                </a:solidFill>
                <a:latin typeface="RotisSansSerif"/>
                <a:ea typeface="MS PGothic" pitchFamily="34" charset="-128"/>
              </a:rPr>
              <a:t>Aquisiç</a:t>
            </a:r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ão</a:t>
            </a:r>
          </a:p>
          <a:p>
            <a:pPr defTabSz="673100"/>
            <a:r>
              <a:rPr lang="pt-BR" altLang="ja-JP" sz="1000" dirty="0" err="1">
                <a:solidFill>
                  <a:srgbClr val="5F5F5F"/>
                </a:solidFill>
                <a:latin typeface="RotisSansSerif"/>
              </a:rPr>
              <a:t>Medicamp</a:t>
            </a:r>
            <a:endParaRPr lang="pt-BR" altLang="ja-JP" sz="1000" dirty="0">
              <a:solidFill>
                <a:srgbClr val="5F5F5F"/>
              </a:solidFill>
              <a:latin typeface="RotisSansSerif"/>
            </a:endParaRPr>
          </a:p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em Campinas</a:t>
            </a:r>
            <a:endParaRPr lang="pt-BR" sz="1000" dirty="0">
              <a:solidFill>
                <a:srgbClr val="5F5F5F"/>
              </a:solidFill>
              <a:latin typeface="RotisSansSerif"/>
              <a:ea typeface="MS PGothic" pitchFamily="34" charset="-128"/>
            </a:endParaRPr>
          </a:p>
        </p:txBody>
      </p:sp>
      <p:pic>
        <p:nvPicPr>
          <p:cNvPr id="102" name="Picture 76" descr="intermédi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98" y="3011206"/>
            <a:ext cx="8128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" name="Line 74"/>
          <p:cNvSpPr>
            <a:spLocks noChangeShapeType="1"/>
          </p:cNvSpPr>
          <p:nvPr/>
        </p:nvSpPr>
        <p:spPr bwMode="auto">
          <a:xfrm>
            <a:off x="5212774" y="5377414"/>
            <a:ext cx="7937" cy="18891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4" name="Text Box 73"/>
          <p:cNvSpPr txBox="1">
            <a:spLocks noChangeArrowheads="1"/>
          </p:cNvSpPr>
          <p:nvPr/>
        </p:nvSpPr>
        <p:spPr bwMode="auto">
          <a:xfrm>
            <a:off x="4021313" y="5559976"/>
            <a:ext cx="6397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7321" tIns="33660" rIns="67321" bIns="33660">
            <a:spAutoFit/>
          </a:bodyPr>
          <a:lstStyle/>
          <a:p>
            <a:pPr defTabSz="673100"/>
            <a:r>
              <a:rPr lang="pt-BR" b="1" dirty="0">
                <a:solidFill>
                  <a:srgbClr val="5F5F5F"/>
                </a:solidFill>
                <a:latin typeface="RotisSansSerif ExtraBold"/>
                <a:ea typeface="MS PGothic" pitchFamily="34" charset="-128"/>
              </a:rPr>
              <a:t>2011</a:t>
            </a:r>
          </a:p>
        </p:txBody>
      </p:sp>
      <p:sp>
        <p:nvSpPr>
          <p:cNvPr id="115" name="Text Box 75"/>
          <p:cNvSpPr txBox="1">
            <a:spLocks noChangeArrowheads="1"/>
          </p:cNvSpPr>
          <p:nvPr/>
        </p:nvSpPr>
        <p:spPr bwMode="auto">
          <a:xfrm>
            <a:off x="3971833" y="5847763"/>
            <a:ext cx="8890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21" tIns="33660" rIns="67321" bIns="33660">
            <a:spAutoFit/>
          </a:bodyPr>
          <a:lstStyle/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Aquisição Hospital e Maternidade SacreCoeur</a:t>
            </a:r>
          </a:p>
        </p:txBody>
      </p:sp>
      <p:pic>
        <p:nvPicPr>
          <p:cNvPr id="116" name="Picture 7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429344" y="2478528"/>
            <a:ext cx="2160587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" name="Picture 36" descr="C:\Users\renata.willi\Documents\Apresentação1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159607" y="5009880"/>
            <a:ext cx="83978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Rectangle 118"/>
          <p:cNvSpPr>
            <a:spLocks noChangeArrowheads="1"/>
          </p:cNvSpPr>
          <p:nvPr/>
        </p:nvSpPr>
        <p:spPr bwMode="auto">
          <a:xfrm>
            <a:off x="5216742" y="5608682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5F5F5F"/>
                </a:solidFill>
                <a:latin typeface="RotisSansSerif ExtraBold"/>
              </a:rPr>
              <a:t>2014</a:t>
            </a:r>
          </a:p>
        </p:txBody>
      </p:sp>
      <p:sp>
        <p:nvSpPr>
          <p:cNvPr id="119" name="Text Box 75"/>
          <p:cNvSpPr txBox="1">
            <a:spLocks noChangeArrowheads="1"/>
          </p:cNvSpPr>
          <p:nvPr/>
        </p:nvSpPr>
        <p:spPr bwMode="auto">
          <a:xfrm>
            <a:off x="5219292" y="5936387"/>
            <a:ext cx="889000" cy="52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21" tIns="33660" rIns="67321" bIns="33660">
            <a:spAutoFit/>
          </a:bodyPr>
          <a:lstStyle/>
          <a:p>
            <a:pPr defTabSz="673100"/>
            <a:r>
              <a:rPr lang="pt-BR" altLang="ja-JP" sz="1000" dirty="0">
                <a:solidFill>
                  <a:srgbClr val="5F5F5F"/>
                </a:solidFill>
                <a:latin typeface="RotisSansSerif"/>
              </a:rPr>
              <a:t>Aquisição pela Bain Capital</a:t>
            </a:r>
          </a:p>
        </p:txBody>
      </p:sp>
      <p:pic>
        <p:nvPicPr>
          <p:cNvPr id="106" name="Picture 4" descr="C:\Documents and Settings\luiz.erdei\Desktop\paulista-867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70" y="4260674"/>
            <a:ext cx="747541" cy="112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Line 74"/>
          <p:cNvSpPr>
            <a:spLocks noChangeShapeType="1"/>
          </p:cNvSpPr>
          <p:nvPr/>
        </p:nvSpPr>
        <p:spPr bwMode="auto">
          <a:xfrm>
            <a:off x="6595110" y="5399345"/>
            <a:ext cx="7937" cy="18891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8" name="Rectangle 118"/>
          <p:cNvSpPr>
            <a:spLocks noChangeArrowheads="1"/>
          </p:cNvSpPr>
          <p:nvPr/>
        </p:nvSpPr>
        <p:spPr bwMode="auto">
          <a:xfrm>
            <a:off x="6575497" y="5565444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5F5F5F"/>
                </a:solidFill>
                <a:latin typeface="RotisSansSerif ExtraBold"/>
              </a:rPr>
              <a:t>2015</a:t>
            </a:r>
            <a:endParaRPr lang="pt-BR" b="1" dirty="0">
              <a:solidFill>
                <a:srgbClr val="5F5F5F"/>
              </a:solidFill>
              <a:latin typeface="RotisSansSerif ExtraBold"/>
            </a:endParaRPr>
          </a:p>
        </p:txBody>
      </p:sp>
      <p:sp>
        <p:nvSpPr>
          <p:cNvPr id="109" name="Text Box 75"/>
          <p:cNvSpPr txBox="1">
            <a:spLocks noChangeArrowheads="1"/>
          </p:cNvSpPr>
          <p:nvPr/>
        </p:nvSpPr>
        <p:spPr bwMode="auto">
          <a:xfrm>
            <a:off x="6588740" y="5878344"/>
            <a:ext cx="1186013" cy="68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321" tIns="33660" rIns="67321" bIns="3366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Nova Sede do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Grupo </a:t>
            </a:r>
            <a:r>
              <a:rPr lang="pt-BR" altLang="pt-BR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NotreDame</a:t>
            </a:r>
            <a:r>
              <a:rPr lang="pt-BR" alt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Intermédica na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Av. Paulista - SP</a:t>
            </a:r>
            <a:endParaRPr lang="pt-BR" altLang="pt-BR" sz="1000" b="1" dirty="0">
              <a:solidFill>
                <a:schemeClr val="tx1">
                  <a:lumMod val="65000"/>
                  <a:lumOff val="35000"/>
                </a:schemeClr>
              </a:solidFill>
              <a:latin typeface="RotisSansSerif"/>
            </a:endParaRPr>
          </a:p>
        </p:txBody>
      </p:sp>
      <p:sp>
        <p:nvSpPr>
          <p:cNvPr id="111" name="Line 74"/>
          <p:cNvSpPr>
            <a:spLocks noChangeShapeType="1"/>
          </p:cNvSpPr>
          <p:nvPr/>
        </p:nvSpPr>
        <p:spPr bwMode="auto">
          <a:xfrm>
            <a:off x="8004878" y="5375518"/>
            <a:ext cx="7937" cy="188912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2" name="Rectangle 118"/>
          <p:cNvSpPr>
            <a:spLocks noChangeArrowheads="1"/>
          </p:cNvSpPr>
          <p:nvPr/>
        </p:nvSpPr>
        <p:spPr bwMode="auto">
          <a:xfrm>
            <a:off x="8012815" y="5565444"/>
            <a:ext cx="6976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5F5F5F"/>
                </a:solidFill>
                <a:latin typeface="RotisSansSerif ExtraBold"/>
              </a:rPr>
              <a:t>2015</a:t>
            </a:r>
            <a:endParaRPr lang="pt-BR" b="1" dirty="0">
              <a:solidFill>
                <a:srgbClr val="5F5F5F"/>
              </a:solidFill>
              <a:latin typeface="RotisSansSerif ExtraBold"/>
            </a:endParaRPr>
          </a:p>
        </p:txBody>
      </p:sp>
      <p:sp>
        <p:nvSpPr>
          <p:cNvPr id="122" name="Text Box 75"/>
          <p:cNvSpPr txBox="1">
            <a:spLocks noChangeArrowheads="1"/>
          </p:cNvSpPr>
          <p:nvPr/>
        </p:nvSpPr>
        <p:spPr bwMode="auto">
          <a:xfrm>
            <a:off x="8038811" y="5904464"/>
            <a:ext cx="889000" cy="68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321" tIns="33660" rIns="67321" bIns="33660">
            <a:sp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pt-BR" alt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Aquisição </a:t>
            </a:r>
            <a:r>
              <a:rPr lang="pt-BR" altLang="pt-BR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Santamália</a:t>
            </a:r>
            <a:r>
              <a:rPr lang="pt-BR" alt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 e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pt-BR" alt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RotisSansSerif"/>
              </a:rPr>
              <a:t>Hospital Family</a:t>
            </a:r>
          </a:p>
        </p:txBody>
      </p:sp>
      <p:pic>
        <p:nvPicPr>
          <p:cNvPr id="124" name="Imagem 1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74" y="4624782"/>
            <a:ext cx="803822" cy="303055"/>
          </a:xfrm>
          <a:prstGeom prst="rect">
            <a:avLst/>
          </a:prstGeom>
        </p:spPr>
      </p:pic>
      <p:pic>
        <p:nvPicPr>
          <p:cNvPr id="125" name="Imagem 1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53" y="5022580"/>
            <a:ext cx="808049" cy="342809"/>
          </a:xfrm>
          <a:prstGeom prst="rect">
            <a:avLst/>
          </a:prstGeom>
        </p:spPr>
      </p:pic>
      <p:pic>
        <p:nvPicPr>
          <p:cNvPr id="126" name="Picture 17" descr="http://www.intermedica.com.br/banco_arquivos/imagens/centros%20cl%C3%ADnicos/CM%20POLVILHO/galeria/CC%20Polvilho%20III_0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97" y="1119974"/>
            <a:ext cx="636758" cy="432193"/>
          </a:xfrm>
          <a:prstGeom prst="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27" name="Line 71"/>
          <p:cNvSpPr>
            <a:spLocks noChangeShapeType="1"/>
          </p:cNvSpPr>
          <p:nvPr/>
        </p:nvSpPr>
        <p:spPr bwMode="auto">
          <a:xfrm>
            <a:off x="6213387" y="3252506"/>
            <a:ext cx="7938" cy="188913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075" name="Picture 51" descr="https://s.graphiq.com/sites/default/files/354/media/images/Bain_Capital_Partners_Llc_218024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78" y="4768119"/>
            <a:ext cx="1082949" cy="64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hlinkClick r:id="rId21" action="ppaction://hlinksldjump"/>
          </p:cNvPr>
          <p:cNvSpPr/>
          <p:nvPr/>
        </p:nvSpPr>
        <p:spPr>
          <a:xfrm>
            <a:off x="5772544" y="5232617"/>
            <a:ext cx="7601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Saiba Mais</a:t>
            </a:r>
            <a:endParaRPr lang="pt-BR" sz="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97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9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3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b="69583"/>
          <a:stretch/>
        </p:blipFill>
        <p:spPr>
          <a:xfrm>
            <a:off x="0" y="0"/>
            <a:ext cx="12192000" cy="20859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00050" y="2085975"/>
            <a:ext cx="1110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 você ou um de seus dependentes tenha alguma internação ou cirurgia programada (São Miguel Saúde, Amil ou Golden Cross), entre em contato com a Central de Atendimento da Intermédica com as informações em mãos para orientação de continuidade do atendimento: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32085" r="51250" b="20833"/>
          <a:stretch/>
        </p:blipFill>
        <p:spPr>
          <a:xfrm>
            <a:off x="2743200" y="3133129"/>
            <a:ext cx="6705600" cy="364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8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b="88750"/>
          <a:stretch/>
        </p:blipFill>
        <p:spPr>
          <a:xfrm>
            <a:off x="0" y="0"/>
            <a:ext cx="12192000" cy="7715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438" t="14445" r="26875"/>
          <a:stretch/>
        </p:blipFill>
        <p:spPr>
          <a:xfrm>
            <a:off x="1647826" y="990600"/>
            <a:ext cx="84963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009176"/>
            <a:ext cx="12192000" cy="654955"/>
          </a:xfrm>
        </p:spPr>
        <p:txBody>
          <a:bodyPr/>
          <a:lstStyle/>
          <a:p>
            <a:r>
              <a:rPr lang="pt-BR" dirty="0" smtClean="0"/>
              <a:t>Unidades de negócio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650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8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3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9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CaixaDeTexto 48"/>
          <p:cNvSpPr txBox="1"/>
          <p:nvPr/>
        </p:nvSpPr>
        <p:spPr>
          <a:xfrm>
            <a:off x="347473" y="265646"/>
            <a:ext cx="40975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de Negócio</a:t>
            </a:r>
            <a:endParaRPr lang="pt-BR" sz="30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tângulo 58"/>
          <p:cNvSpPr/>
          <p:nvPr/>
        </p:nvSpPr>
        <p:spPr>
          <a:xfrm>
            <a:off x="7583501" y="3664910"/>
            <a:ext cx="2594764" cy="2280826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0" name="Retângulo 59"/>
          <p:cNvSpPr/>
          <p:nvPr/>
        </p:nvSpPr>
        <p:spPr>
          <a:xfrm>
            <a:off x="7597623" y="2354914"/>
            <a:ext cx="2572990" cy="504093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1" name="Retângulo 60"/>
          <p:cNvSpPr/>
          <p:nvPr/>
        </p:nvSpPr>
        <p:spPr>
          <a:xfrm>
            <a:off x="7584711" y="3009912"/>
            <a:ext cx="2585901" cy="504093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4771572" y="3664910"/>
            <a:ext cx="2594764" cy="2280826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3" name="Retângulo 62"/>
          <p:cNvSpPr/>
          <p:nvPr/>
        </p:nvSpPr>
        <p:spPr>
          <a:xfrm>
            <a:off x="4785694" y="2354914"/>
            <a:ext cx="2572990" cy="504093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4772782" y="3009912"/>
            <a:ext cx="2585901" cy="504093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5" name="Retângulo 64"/>
          <p:cNvSpPr/>
          <p:nvPr/>
        </p:nvSpPr>
        <p:spPr>
          <a:xfrm>
            <a:off x="1906998" y="5441643"/>
            <a:ext cx="2599284" cy="504093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1911517" y="3664910"/>
            <a:ext cx="2594764" cy="732738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7" name="Retângulo 66"/>
          <p:cNvSpPr/>
          <p:nvPr/>
        </p:nvSpPr>
        <p:spPr>
          <a:xfrm>
            <a:off x="1925639" y="2354914"/>
            <a:ext cx="2572990" cy="504093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8" name="Retângulo 67"/>
          <p:cNvSpPr/>
          <p:nvPr/>
        </p:nvSpPr>
        <p:spPr>
          <a:xfrm>
            <a:off x="1912727" y="3009912"/>
            <a:ext cx="2585901" cy="504093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1906998" y="4562213"/>
            <a:ext cx="2599284" cy="696662"/>
          </a:xfrm>
          <a:prstGeom prst="rect">
            <a:avLst/>
          </a:prstGeom>
          <a:solidFill>
            <a:schemeClr val="bg1"/>
          </a:solidFill>
          <a:ln w="3175">
            <a:solidFill>
              <a:srgbClr val="FFC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</a:endParaRPr>
          </a:p>
        </p:txBody>
      </p:sp>
      <p:pic>
        <p:nvPicPr>
          <p:cNvPr id="70" name="Imagem 12" descr="LOGO_IOD_NOV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37" y="1452960"/>
            <a:ext cx="2133774" cy="48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m 15" descr="LOGO_NOTREDAME_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43907"/>
            <a:ext cx="2031425" cy="59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CaixaDeTexto 71"/>
          <p:cNvSpPr txBox="1"/>
          <p:nvPr/>
        </p:nvSpPr>
        <p:spPr>
          <a:xfrm>
            <a:off x="2005388" y="4624405"/>
            <a:ext cx="243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 </a:t>
            </a: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qualidade a </a:t>
            </a:r>
            <a:endParaRPr lang="pt-BR" altLang="pt-BR" sz="1600" dirty="0" smtClean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altLang="pt-BR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preços acessíveis</a:t>
            </a:r>
            <a:endParaRPr lang="pt-BR" altLang="pt-BR" sz="16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aixaDeTexto 72"/>
          <p:cNvSpPr txBox="1"/>
          <p:nvPr/>
        </p:nvSpPr>
        <p:spPr>
          <a:xfrm>
            <a:off x="4232229" y="4483500"/>
            <a:ext cx="368442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de 10 especialidades </a:t>
            </a:r>
            <a:r>
              <a:rPr lang="pt-BR" altLang="pt-BR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altLang="pt-BR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odontológicas </a:t>
            </a: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atendidas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2305124" y="2448006"/>
            <a:ext cx="1938351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Assistência médica</a:t>
            </a:r>
          </a:p>
        </p:txBody>
      </p:sp>
      <p:sp>
        <p:nvSpPr>
          <p:cNvPr id="75" name="Retângulo 74"/>
          <p:cNvSpPr/>
          <p:nvPr/>
        </p:nvSpPr>
        <p:spPr>
          <a:xfrm>
            <a:off x="2139801" y="3103004"/>
            <a:ext cx="2029723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Ampla Rede Própria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2167098" y="3725620"/>
            <a:ext cx="221228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de Atendimento Credenciada</a:t>
            </a:r>
            <a:endParaRPr lang="pt-PT" altLang="pt-BR" sz="16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tângulo 76"/>
          <p:cNvSpPr/>
          <p:nvPr/>
        </p:nvSpPr>
        <p:spPr>
          <a:xfrm>
            <a:off x="4797535" y="2449579"/>
            <a:ext cx="2484976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Assistência Odontológica</a:t>
            </a:r>
          </a:p>
        </p:txBody>
      </p:sp>
      <p:sp>
        <p:nvSpPr>
          <p:cNvPr id="78" name="Retângulo 77"/>
          <p:cNvSpPr/>
          <p:nvPr/>
        </p:nvSpPr>
        <p:spPr>
          <a:xfrm>
            <a:off x="4945118" y="3107957"/>
            <a:ext cx="2154757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  <a:spcBef>
                <a:spcPct val="50000"/>
              </a:spcBef>
            </a:pP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nacional</a:t>
            </a:r>
          </a:p>
        </p:txBody>
      </p:sp>
      <p:pic>
        <p:nvPicPr>
          <p:cNvPr id="79" name="Imagem 14" descr="LOGO_RH VIDA_NOV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331" y="1508925"/>
            <a:ext cx="2078337" cy="43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CaixaDeTexto 79"/>
          <p:cNvSpPr txBox="1"/>
          <p:nvPr/>
        </p:nvSpPr>
        <p:spPr>
          <a:xfrm>
            <a:off x="7050615" y="4492081"/>
            <a:ext cx="3684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pt-BR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</a:t>
            </a: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Relacionamento </a:t>
            </a:r>
          </a:p>
          <a:p>
            <a:pPr algn="ctr"/>
            <a:r>
              <a:rPr lang="pt-BR" altLang="pt-BR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dedicado </a:t>
            </a: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cada </a:t>
            </a:r>
            <a:r>
              <a:rPr lang="pt-BR" altLang="pt-BR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endParaRPr lang="pt-BR" altLang="pt-BR" sz="16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tângulo 80"/>
          <p:cNvSpPr/>
          <p:nvPr/>
        </p:nvSpPr>
        <p:spPr>
          <a:xfrm>
            <a:off x="7752097" y="2436554"/>
            <a:ext cx="2199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725"/>
              </a:spcBef>
            </a:pP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 Ocupacional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7722441" y="3092916"/>
            <a:ext cx="2258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725"/>
              </a:spcBef>
            </a:pPr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 do trabalho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1985913" y="5509986"/>
            <a:ext cx="2337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Reembolso de despesa</a:t>
            </a:r>
            <a:endParaRPr lang="pt-BR" sz="16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748187" y="0"/>
            <a:ext cx="2443813" cy="1257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52" y="2226183"/>
            <a:ext cx="5828549" cy="243154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121789" y="5523511"/>
            <a:ext cx="1852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hlinkClick r:id="rId3"/>
              </a:rPr>
              <a:t>www.gndi.com.br</a:t>
            </a:r>
            <a:endParaRPr lang="pt-BR" dirty="0"/>
          </a:p>
        </p:txBody>
      </p:sp>
      <p:sp>
        <p:nvSpPr>
          <p:cNvPr id="4" name="Retângulo 3">
            <a:hlinkClick r:id="rId4"/>
          </p:cNvPr>
          <p:cNvSpPr/>
          <p:nvPr/>
        </p:nvSpPr>
        <p:spPr>
          <a:xfrm>
            <a:off x="4695620" y="6012683"/>
            <a:ext cx="270458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100" b="1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Acompanhe nosso canal no </a:t>
            </a:r>
            <a:r>
              <a:rPr lang="pt-BR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pt-BR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aixaDeTexto 66"/>
          <p:cNvSpPr txBox="1"/>
          <p:nvPr/>
        </p:nvSpPr>
        <p:spPr>
          <a:xfrm>
            <a:off x="347473" y="265646"/>
            <a:ext cx="30925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Alguns </a:t>
            </a: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endParaRPr 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m 51" descr="vagas-atento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23000" r="1953" b="25999"/>
          <a:stretch>
            <a:fillRect/>
          </a:stretch>
        </p:blipFill>
        <p:spPr bwMode="auto">
          <a:xfrm>
            <a:off x="911677" y="1441085"/>
            <a:ext cx="1252840" cy="25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m 39" descr="logo-contax-sem-fund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5" b="20103"/>
          <a:stretch>
            <a:fillRect/>
          </a:stretch>
        </p:blipFill>
        <p:spPr bwMode="auto">
          <a:xfrm>
            <a:off x="911677" y="2047274"/>
            <a:ext cx="1252840" cy="19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m 42" descr="brasilteleco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83" y="2476557"/>
            <a:ext cx="1252840" cy="68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s://99prod.s3.amazonaws.com/uploads/image/file/184457/regular_tivi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0" y="3192058"/>
            <a:ext cx="1209201" cy="120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jarezende.com.br/images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77" y="4438282"/>
            <a:ext cx="1111251" cy="59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logo.empregos.com.br/353985_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83" y="5214981"/>
            <a:ext cx="1252840" cy="67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almavivadobrasil.com.br/imgs/img_almawav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69" y="6113061"/>
            <a:ext cx="1429073" cy="37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37860" y="779066"/>
            <a:ext cx="90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0000"/>
                </a:solidFill>
              </a:rPr>
              <a:t>MERCADO</a:t>
            </a:r>
            <a:r>
              <a:rPr lang="pt-BR" b="1" i="1" dirty="0"/>
              <a:t> </a:t>
            </a:r>
          </a:p>
        </p:txBody>
      </p:sp>
      <p:pic>
        <p:nvPicPr>
          <p:cNvPr id="13" name="Imagem 54" descr="43100-carrefour-01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21" y="3419248"/>
            <a:ext cx="996929" cy="55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30" descr="New_Walmart_Logo.svg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356" y="5299099"/>
            <a:ext cx="1252840" cy="29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32" descr="makr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4" y="2743677"/>
            <a:ext cx="1252840" cy="386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47" descr="dia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19698"/>
          <a:stretch>
            <a:fillRect/>
          </a:stretch>
        </p:blipFill>
        <p:spPr bwMode="auto">
          <a:xfrm>
            <a:off x="3215994" y="4398494"/>
            <a:ext cx="1094482" cy="51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33" descr="atacadao-logo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60" y="5297149"/>
            <a:ext cx="1252840" cy="52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2" descr="http://www.brandsoftheworld.com/sites/default/files/styles/logo-thumbnail/public/062013/untitled-1_147.png?itok=Rk37F5E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29" y="5932792"/>
            <a:ext cx="676552" cy="6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5354999" y="797094"/>
            <a:ext cx="11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 smtClean="0">
                <a:solidFill>
                  <a:srgbClr val="000000"/>
                </a:solidFill>
              </a:rPr>
              <a:t>RESTAURANTE</a:t>
            </a:r>
            <a:r>
              <a:rPr lang="pt-BR" b="1" i="1" dirty="0" smtClean="0"/>
              <a:t> </a:t>
            </a:r>
            <a:endParaRPr lang="pt-BR" b="1" i="1" dirty="0"/>
          </a:p>
        </p:txBody>
      </p:sp>
      <p:pic>
        <p:nvPicPr>
          <p:cNvPr id="26" name="Imagem 41" descr="viena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9999" r="12500" b="39999"/>
          <a:stretch>
            <a:fillRect/>
          </a:stretch>
        </p:blipFill>
        <p:spPr bwMode="auto">
          <a:xfrm>
            <a:off x="5307014" y="2157147"/>
            <a:ext cx="1252840" cy="3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55" descr="gpa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92" y="1357574"/>
            <a:ext cx="913870" cy="46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ângulo 28"/>
          <p:cNvSpPr/>
          <p:nvPr/>
        </p:nvSpPr>
        <p:spPr>
          <a:xfrm>
            <a:off x="911677" y="779066"/>
            <a:ext cx="1072730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pt-BR" sz="1200" b="1" i="1" dirty="0" smtClean="0">
                <a:solidFill>
                  <a:srgbClr val="000000"/>
                </a:solidFill>
              </a:rPr>
              <a:t>CALL CENTER</a:t>
            </a:r>
            <a:r>
              <a:rPr lang="pt-BR" b="1" i="1" dirty="0" smtClean="0"/>
              <a:t> </a:t>
            </a:r>
            <a:endParaRPr lang="pt-BR" b="1" i="1" dirty="0"/>
          </a:p>
        </p:txBody>
      </p:sp>
      <p:pic>
        <p:nvPicPr>
          <p:cNvPr id="13336" name="Picture 24" descr="http://www.essencialhoteis.com.br/images/721/1/logo-hotel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38" y="1288845"/>
            <a:ext cx="1397728" cy="69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0" name="Picture 28" descr="http://www.donadeola.com.br/src/img/logo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92" y="4024403"/>
            <a:ext cx="750330" cy="7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restauranteaoyama.com.br/images/log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492" y="5099122"/>
            <a:ext cx="711711" cy="71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supergrillexpress.com.br/images/logo-11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35" y="6053083"/>
            <a:ext cx="1224587" cy="4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254568" y="843260"/>
            <a:ext cx="712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0000"/>
                </a:solidFill>
              </a:rPr>
              <a:t>VAREJO</a:t>
            </a:r>
            <a:r>
              <a:rPr lang="pt-BR" sz="1200" b="1" i="1" dirty="0"/>
              <a:t> </a:t>
            </a:r>
          </a:p>
        </p:txBody>
      </p:sp>
      <p:pic>
        <p:nvPicPr>
          <p:cNvPr id="30" name="Imagem 34" descr="magazine-luiza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1111" r="8969" b="22221"/>
          <a:stretch>
            <a:fillRect/>
          </a:stretch>
        </p:blipFill>
        <p:spPr bwMode="auto">
          <a:xfrm>
            <a:off x="7413855" y="2666626"/>
            <a:ext cx="1252840" cy="37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m 29" descr="q0hzr5qc20aev0emurnq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68" y="1327508"/>
            <a:ext cx="1252840" cy="25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24" y="1948599"/>
            <a:ext cx="1401161" cy="50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m 46" descr="Logo-Fast-Shop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177" y="4369331"/>
            <a:ext cx="1252840" cy="63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hirota.com.br/site-oficial/img/estrutura/hirota-supermercados-og-image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4" y="1967328"/>
            <a:ext cx="1205695" cy="63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tângulo 52"/>
          <p:cNvSpPr/>
          <p:nvPr/>
        </p:nvSpPr>
        <p:spPr>
          <a:xfrm>
            <a:off x="9507586" y="825232"/>
            <a:ext cx="712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 smtClean="0">
                <a:solidFill>
                  <a:srgbClr val="000000"/>
                </a:solidFill>
              </a:rPr>
              <a:t>VAREJO</a:t>
            </a:r>
            <a:r>
              <a:rPr lang="pt-BR" sz="1200" b="1" i="1" dirty="0" smtClean="0"/>
              <a:t> </a:t>
            </a:r>
            <a:endParaRPr lang="pt-BR" sz="1200" b="1" i="1" dirty="0"/>
          </a:p>
        </p:txBody>
      </p:sp>
      <p:pic>
        <p:nvPicPr>
          <p:cNvPr id="54" name="Imagem 36" descr="0129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 b="28125"/>
          <a:stretch>
            <a:fillRect/>
          </a:stretch>
        </p:blipFill>
        <p:spPr bwMode="auto">
          <a:xfrm>
            <a:off x="9607521" y="1249309"/>
            <a:ext cx="1163046" cy="47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m 37" descr="dicico.jp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586" y="1840665"/>
            <a:ext cx="963685" cy="72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m 48" descr="logo-leroy-merlin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21" y="2597526"/>
            <a:ext cx="892605" cy="6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 descr="http://www.precolandia.com.br/images/logo.gif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449" y="3378141"/>
            <a:ext cx="1221230" cy="5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ttp://www.yamamura.com.br/locales/global/img/logo.pn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459" y="5086770"/>
            <a:ext cx="1409785" cy="44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2" descr="http://ri.viavarejo.com.br/images/VV_img_logo_20130131.gif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487" y="4094167"/>
            <a:ext cx="1203192" cy="6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4" descr="http://www.santaluzia.com.br/images/logo.gif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457" y="5862068"/>
            <a:ext cx="1365788" cy="55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41" y="3369435"/>
            <a:ext cx="1190726" cy="67474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113849" y="2796019"/>
            <a:ext cx="1611465" cy="997737"/>
          </a:xfrm>
          <a:prstGeom prst="rect">
            <a:avLst/>
          </a:prstGeom>
        </p:spPr>
      </p:pic>
      <p:pic>
        <p:nvPicPr>
          <p:cNvPr id="15364" name="Picture 4" descr="Resultado de imagem para logo c&amp;a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0" b="9607"/>
          <a:stretch/>
        </p:blipFill>
        <p:spPr bwMode="auto">
          <a:xfrm>
            <a:off x="7430565" y="5772476"/>
            <a:ext cx="1291239" cy="98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38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9" grpId="0"/>
      <p:bldP spid="5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CaixaDeTexto 66"/>
          <p:cNvSpPr txBox="1"/>
          <p:nvPr/>
        </p:nvSpPr>
        <p:spPr>
          <a:xfrm>
            <a:off x="347473" y="265646"/>
            <a:ext cx="30925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Alguns </a:t>
            </a: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endParaRPr lang="pt-BR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m 52" descr="Vig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26192" r="6206" b="28838"/>
          <a:stretch>
            <a:fillRect/>
          </a:stretch>
        </p:blipFill>
        <p:spPr bwMode="auto">
          <a:xfrm>
            <a:off x="9825814" y="2022650"/>
            <a:ext cx="1059844" cy="31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https://logodownload.org/wp-content/uploads/2014/05/tam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814" y="1269601"/>
            <a:ext cx="1018106" cy="3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tângulo 55"/>
          <p:cNvSpPr/>
          <p:nvPr/>
        </p:nvSpPr>
        <p:spPr>
          <a:xfrm>
            <a:off x="9698814" y="779844"/>
            <a:ext cx="7605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 smtClean="0">
                <a:solidFill>
                  <a:srgbClr val="000000"/>
                </a:solidFill>
              </a:rPr>
              <a:t>OUTROS</a:t>
            </a:r>
            <a:r>
              <a:rPr lang="pt-BR" sz="1200" b="1" i="1" dirty="0" smtClean="0"/>
              <a:t> </a:t>
            </a:r>
            <a:endParaRPr lang="pt-BR" sz="1200" b="1" i="1" dirty="0"/>
          </a:p>
        </p:txBody>
      </p:sp>
      <p:pic>
        <p:nvPicPr>
          <p:cNvPr id="57" name="Imagem 56" descr="0800-sodexo-telefo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21709" r="15086" b="36687"/>
          <a:stretch>
            <a:fillRect/>
          </a:stretch>
        </p:blipFill>
        <p:spPr bwMode="auto">
          <a:xfrm>
            <a:off x="9825814" y="2558554"/>
            <a:ext cx="1252840" cy="42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m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7" b="20056"/>
          <a:stretch/>
        </p:blipFill>
        <p:spPr bwMode="auto">
          <a:xfrm>
            <a:off x="3240896" y="1257785"/>
            <a:ext cx="912018" cy="58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m 43" descr="itautec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0" b="38000"/>
          <a:stretch>
            <a:fillRect/>
          </a:stretch>
        </p:blipFill>
        <p:spPr bwMode="auto">
          <a:xfrm>
            <a:off x="9808542" y="3498974"/>
            <a:ext cx="1252840" cy="30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194299" y="819644"/>
            <a:ext cx="10173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0000"/>
                </a:solidFill>
              </a:rPr>
              <a:t>SEGURANÇA</a:t>
            </a:r>
            <a:r>
              <a:rPr lang="pt-BR" sz="1200" b="1" dirty="0"/>
              <a:t> </a:t>
            </a:r>
          </a:p>
        </p:txBody>
      </p:sp>
      <p:pic>
        <p:nvPicPr>
          <p:cNvPr id="60" name="Imagem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96" y="1967665"/>
            <a:ext cx="869928" cy="69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m 40" descr="graber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17772"/>
          <a:stretch>
            <a:fillRect/>
          </a:stretch>
        </p:blipFill>
        <p:spPr bwMode="auto">
          <a:xfrm>
            <a:off x="3194299" y="2911229"/>
            <a:ext cx="1252840" cy="47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s://upload.wikimedia.org/wikipedia/commons/thumb/9/97/The_Brink%E2%80%99s_Company_logo.svg/1024px-The_Brink%E2%80%99s_Company_logo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97" y="3674453"/>
            <a:ext cx="1206243" cy="21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protege.com.br/wp-content/themes/Proair/imagens/logo_topo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21" y="4221167"/>
            <a:ext cx="1152768" cy="62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techware.com.br/static/img/noticias/fotos/2d6d561f-8bfb-42a2-becb-b9e3217346b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31" y="5063700"/>
            <a:ext cx="758826" cy="7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gssseguranca.com.br/img/logo_gs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299" y="5989068"/>
            <a:ext cx="1017107" cy="49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7041603" y="819643"/>
            <a:ext cx="1749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0000"/>
                </a:solidFill>
              </a:rPr>
              <a:t>PRESTACAO DE SERVICO</a:t>
            </a:r>
            <a:r>
              <a:rPr lang="pt-BR" sz="1200" b="1" i="1" dirty="0"/>
              <a:t> </a:t>
            </a:r>
          </a:p>
        </p:txBody>
      </p:sp>
      <p:pic>
        <p:nvPicPr>
          <p:cNvPr id="16410" name="Picture 26" descr="http://www.mmrcontabilidade.com.br/imagens/logo-multipark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88" y="1176267"/>
            <a:ext cx="1541314" cy="48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12" name="Picture 28" descr="https://tetzneremacao.files.wordpress.com/2013/11/igta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21" y="2710157"/>
            <a:ext cx="1664782" cy="4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m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87267" y="3275881"/>
            <a:ext cx="1229822" cy="818286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1844" y="4337602"/>
            <a:ext cx="1540991" cy="241090"/>
          </a:xfrm>
          <a:prstGeom prst="rect">
            <a:avLst/>
          </a:prstGeom>
        </p:spPr>
      </p:pic>
      <p:pic>
        <p:nvPicPr>
          <p:cNvPr id="16418" name="Picture 34" descr="http://www.grupopredial.com.br/site/default/img_logo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21" y="4936700"/>
            <a:ext cx="1406480" cy="44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0" name="Picture 36" descr="http://logo.empregos.com.br/62238_G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21" y="5736487"/>
            <a:ext cx="1406480" cy="75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2" name="Picture 38" descr="http://www.chocolandia.com.br/img/logo_topo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967" y="4200296"/>
            <a:ext cx="1445051" cy="41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24" name="Picture 40" descr="http://www.encontrapinheiros.com/wp-content/uploads/2014/03/pontal-pinheiros-1394566889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835" y="4754880"/>
            <a:ext cx="1330254" cy="86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Imagem 35" descr="cursos-faculdade-unip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542" y="5862068"/>
            <a:ext cx="1252840" cy="3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tângulo 69"/>
          <p:cNvSpPr/>
          <p:nvPr/>
        </p:nvSpPr>
        <p:spPr>
          <a:xfrm>
            <a:off x="5158129" y="819644"/>
            <a:ext cx="10823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0000"/>
                </a:solidFill>
              </a:rPr>
              <a:t>ENGENHARIA</a:t>
            </a:r>
            <a:r>
              <a:rPr lang="pt-BR" sz="1200" b="1" i="1" dirty="0"/>
              <a:t> </a:t>
            </a:r>
          </a:p>
        </p:txBody>
      </p:sp>
      <p:pic>
        <p:nvPicPr>
          <p:cNvPr id="71" name="Picture 10" descr="https://upload.wikimedia.org/wikipedia/pt/b/b8/Mendes_J%C3%BAnior_logo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29" y="1080169"/>
            <a:ext cx="1025094" cy="68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agem 7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85129" y="1796031"/>
            <a:ext cx="801621" cy="736489"/>
          </a:xfrm>
          <a:prstGeom prst="rect">
            <a:avLst/>
          </a:prstGeom>
        </p:spPr>
      </p:pic>
      <p:pic>
        <p:nvPicPr>
          <p:cNvPr id="73" name="Picture 12" descr="https://media.licdn.com/mpr/mpr/shrink_200_200/AAEAAQAAAAAAAAKwAAAAJGEzMTBlOWYxLWVjY2MtNDJmYS05NjkxLWZjNTI2MDI4ZjRhZg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53" y="2558554"/>
            <a:ext cx="1075371" cy="104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6" descr="http://seeklogo.com/images/R/ROHR_Estruturas_Tubulares-logo-55A03C685E-seeklogo.com.gif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29" y="4074652"/>
            <a:ext cx="738768" cy="66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0" descr="https://pbs.twimg.com/profile_images/684117443514621954/rEGc2VgW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98" y="4872637"/>
            <a:ext cx="916480" cy="8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2" descr="http://d705071821.tecla337.tecla.com.br/wp-content/uploads/2012/05/logo_ept1b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54" y="5989068"/>
            <a:ext cx="1480010" cy="41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tângulo 76"/>
          <p:cNvSpPr/>
          <p:nvPr/>
        </p:nvSpPr>
        <p:spPr>
          <a:xfrm>
            <a:off x="783301" y="797094"/>
            <a:ext cx="9299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i="1" dirty="0">
                <a:solidFill>
                  <a:srgbClr val="000000"/>
                </a:solidFill>
              </a:rPr>
              <a:t>INDUSTRIA</a:t>
            </a:r>
            <a:r>
              <a:rPr lang="pt-BR" sz="1200" b="1" i="1" dirty="0"/>
              <a:t> </a:t>
            </a:r>
          </a:p>
        </p:txBody>
      </p:sp>
      <p:pic>
        <p:nvPicPr>
          <p:cNvPr id="78" name="Imagem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0" y="1099728"/>
            <a:ext cx="938364" cy="72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8" descr="http://static.arkpad.com.br/media/vendor/219/LogoLorenzetti%20300x180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9" y="1804219"/>
            <a:ext cx="1158380" cy="78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s://upload.wikimedia.org/wikipedia/commons/thumb/d/d9/Logo_Pirelli.svg/2000px-Logo_Pirelli.svg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2" y="2704638"/>
            <a:ext cx="1158380" cy="30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0" descr="http://www.facchini.com.br/2015/imgs/logo_facchini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1" y="3539824"/>
            <a:ext cx="1265759" cy="21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2" descr="http://www.grupodelga.com.br/images/logog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9" y="4128007"/>
            <a:ext cx="1163583" cy="63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m 82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9349" y="5020574"/>
            <a:ext cx="1016241" cy="575633"/>
          </a:xfrm>
          <a:prstGeom prst="rect">
            <a:avLst/>
          </a:prstGeom>
        </p:spPr>
      </p:pic>
      <p:pic>
        <p:nvPicPr>
          <p:cNvPr id="84" name="Picture 26" descr="http://www.impacta-brazil.com.br/img/logo-impacta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9" y="5868910"/>
            <a:ext cx="982165" cy="62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4" descr="http://static.wixstatic.com/media/0d9496_91c5417fab1b40d8b41ded32e56b2473.png_srz_340_140_85_22_0.50_1.20_0.00_png_srz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98" y="3458357"/>
            <a:ext cx="1025094" cy="42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78" y="1905549"/>
            <a:ext cx="1319036" cy="5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6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/>
      <p:bldP spid="16" grpId="0"/>
      <p:bldP spid="70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52" y="3692987"/>
            <a:ext cx="4254961" cy="125348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/>
          <a:srcRect l="15262" t="6021" r="14917" b="9852"/>
          <a:stretch/>
        </p:blipFill>
        <p:spPr>
          <a:xfrm>
            <a:off x="5998468" y="2683644"/>
            <a:ext cx="5488138" cy="3719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tângulo 12"/>
          <p:cNvSpPr/>
          <p:nvPr/>
        </p:nvSpPr>
        <p:spPr>
          <a:xfrm>
            <a:off x="364891" y="1643884"/>
            <a:ext cx="1018119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Solução completa em planos de saúde para colaboradores da base até os mais altos executivos, a preços acessíveis</a:t>
            </a:r>
            <a:r>
              <a:rPr lang="pt-BR" sz="1600" dirty="0">
                <a:solidFill>
                  <a:srgbClr val="5656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Pioneira em Medicina Preventiva, proporciona qualidade de vida e bem-estar ao estimular a adoção de hábitos saudáveis.</a:t>
            </a:r>
            <a:endParaRPr lang="pt-BR" sz="1600" dirty="0">
              <a:solidFill>
                <a:srgbClr val="565655"/>
              </a:solidFill>
            </a:endParaRPr>
          </a:p>
          <a:p>
            <a:endParaRPr lang="pt-BR" sz="1300" dirty="0">
              <a:solidFill>
                <a:srgbClr val="565655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47473" y="265646"/>
            <a:ext cx="59747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a </a:t>
            </a:r>
            <a:r>
              <a:rPr lang="pt-BR" sz="3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NotreDame</a:t>
            </a:r>
            <a:r>
              <a:rPr lang="pt-BR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Intermédica</a:t>
            </a:r>
          </a:p>
        </p:txBody>
      </p:sp>
      <p:sp>
        <p:nvSpPr>
          <p:cNvPr id="2" name="Retângulo 1"/>
          <p:cNvSpPr/>
          <p:nvPr/>
        </p:nvSpPr>
        <p:spPr>
          <a:xfrm>
            <a:off x="347473" y="916870"/>
            <a:ext cx="9631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Excelência na qualidade do atendimento e Assistência Integral à Saúde</a:t>
            </a:r>
          </a:p>
        </p:txBody>
      </p:sp>
    </p:spTree>
    <p:extLst>
      <p:ext uri="{BB962C8B-B14F-4D97-AF65-F5344CB8AC3E}">
        <p14:creationId xmlns:p14="http://schemas.microsoft.com/office/powerpoint/2010/main" val="208283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113681"/>
            <a:ext cx="12192000" cy="654955"/>
          </a:xfrm>
        </p:spPr>
        <p:txBody>
          <a:bodyPr/>
          <a:lstStyle/>
          <a:p>
            <a:r>
              <a:rPr lang="pt-BR" dirty="0" smtClean="0"/>
              <a:t>Rede própria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17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Times New Roman"/>
      </a:majorFont>
      <a:minorFont>
        <a:latin typeface="Arial"/>
        <a:ea typeface=""/>
        <a:cs typeface="Times New Roma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59000">
              <a:srgbClr val="F6C482"/>
            </a:gs>
            <a:gs pos="100000">
              <a:srgbClr val="F76501"/>
            </a:gs>
          </a:gsLst>
          <a:lin ang="9600000" scaled="0"/>
        </a:gradFill>
        <a:ln>
          <a:noFill/>
        </a:ln>
      </a:spPr>
      <a:bodyPr vert="horz" wrap="square" lIns="91440" tIns="45720" rIns="274320" bIns="45720" numCol="1" anchor="ctr" anchorCtr="0" compatLnSpc="1">
        <a:prstTxWarp prst="textNoShape">
          <a:avLst/>
        </a:prstTxWarp>
      </a:bodyPr>
      <a:lstStyle>
        <a:defPPr algn="r" eaLnBrk="1" fontAlgn="auto" hangingPunct="1">
          <a:spcBef>
            <a:spcPts val="0"/>
          </a:spcBef>
          <a:spcAft>
            <a:spcPts val="0"/>
          </a:spcAft>
          <a:defRPr sz="2800" kern="0" cap="small" dirty="0">
            <a:solidFill>
              <a:prstClr val="black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rgbClr val="C0C0C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13408</TotalTime>
  <Words>1638</Words>
  <Application>Microsoft Office PowerPoint</Application>
  <PresentationFormat>Widescreen</PresentationFormat>
  <Paragraphs>368</Paragraphs>
  <Slides>50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50</vt:i4>
      </vt:variant>
    </vt:vector>
  </HeadingPairs>
  <TitlesOfParts>
    <vt:vector size="65" baseType="lpstr">
      <vt:lpstr>MS PGothic</vt:lpstr>
      <vt:lpstr>MS PGothic</vt:lpstr>
      <vt:lpstr>Arial</vt:lpstr>
      <vt:lpstr>Calibri</vt:lpstr>
      <vt:lpstr>Monotype Sorts</vt:lpstr>
      <vt:lpstr>RotisSansSerif</vt:lpstr>
      <vt:lpstr>RotisSansSerif ExtraBold</vt:lpstr>
      <vt:lpstr>Times New Roman</vt:lpstr>
      <vt:lpstr>Trebuchet MS</vt:lpstr>
      <vt:lpstr>Wingdings</vt:lpstr>
      <vt:lpstr>Wingdings 3</vt:lpstr>
      <vt:lpstr>1_Tema do Office</vt:lpstr>
      <vt:lpstr>Default Design</vt:lpstr>
      <vt:lpstr>Slide do think-cell</vt:lpstr>
      <vt:lpstr>Imagem de bitmap</vt:lpstr>
      <vt:lpstr>Apresentação do PowerPoint</vt:lpstr>
      <vt:lpstr>Apresentação do PowerPoint</vt:lpstr>
      <vt:lpstr>Apresentação do PowerPoint</vt:lpstr>
      <vt:lpstr>Unidades de negócio</vt:lpstr>
      <vt:lpstr>Apresentação do PowerPoint</vt:lpstr>
      <vt:lpstr>Apresentação do PowerPoint</vt:lpstr>
      <vt:lpstr>Apresentação do PowerPoint</vt:lpstr>
      <vt:lpstr>Apresentação do PowerPoint</vt:lpstr>
      <vt:lpstr>Rede própria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Medicina preventiva</vt:lpstr>
      <vt:lpstr>Apresentação do PowerPoint</vt:lpstr>
      <vt:lpstr>Apresentação do PowerPoint</vt:lpstr>
      <vt:lpstr>Vantagens e benefícios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Humberto Delaiti</dc:creator>
  <cp:lastModifiedBy>David Aprigio</cp:lastModifiedBy>
  <cp:revision>844</cp:revision>
  <cp:lastPrinted>2017-01-30T18:08:19Z</cp:lastPrinted>
  <dcterms:created xsi:type="dcterms:W3CDTF">2015-12-18T19:40:05Z</dcterms:created>
  <dcterms:modified xsi:type="dcterms:W3CDTF">2017-06-02T19:38:19Z</dcterms:modified>
</cp:coreProperties>
</file>